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ja-JP"/>
    </a:defPPr>
    <a:lvl1pPr marL="0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1pPr>
    <a:lvl2pPr marL="288290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2pPr>
    <a:lvl3pPr marL="575945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3pPr>
    <a:lvl4pPr marL="864235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4pPr>
    <a:lvl5pPr marL="1151890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5pPr>
    <a:lvl6pPr marL="1440180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6pPr>
    <a:lvl7pPr marL="1728470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7pPr>
    <a:lvl8pPr marL="2016125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8pPr>
    <a:lvl9pPr marL="2304415" algn="l" defTabSz="575945" rtl="0" eaLnBrk="1" latinLnBrk="0" hangingPunct="1">
      <a:defRPr kumimoji="1" sz="113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4" d="100"/>
          <a:sy n="84" d="100"/>
        </p:scale>
        <p:origin x="-1134" y="1296"/>
      </p:cViewPr>
      <p:guideLst>
        <p:guide orient="horz" pos="2880"/>
        <p:guide pos="21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8487" cy="9166580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914400"/>
            <a:r>
              <a:rPr lang="en-US" sz="6000" dirty="0">
                <a:ln w="3175" cmpd="sng">
                  <a:noFill/>
                </a:ln>
                <a:solidFill>
                  <a:srgbClr val="F496CB"/>
                </a:solidFill>
                <a:latin typeface="Arial" panose="020B0604020202020204"/>
              </a:rPr>
              <a:t>“</a:t>
            </a:r>
            <a:endParaRPr lang="en-US" sz="6000" dirty="0">
              <a:ln w="3175" cmpd="sng">
                <a:noFill/>
              </a:ln>
              <a:solidFill>
                <a:srgbClr val="F496CB"/>
              </a:solidFill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914400"/>
            <a:r>
              <a:rPr lang="en-US" sz="6000" dirty="0">
                <a:ln w="3175" cmpd="sng">
                  <a:noFill/>
                </a:ln>
                <a:solidFill>
                  <a:srgbClr val="F496CB"/>
                </a:solidFill>
                <a:latin typeface="Arial" panose="020B0604020202020204"/>
              </a:rPr>
              <a:t>”</a:t>
            </a:r>
            <a:endParaRPr lang="en-US" sz="6000" dirty="0">
              <a:ln w="3175" cmpd="sng">
                <a:noFill/>
              </a:ln>
              <a:solidFill>
                <a:srgbClr val="F496CB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914400"/>
            <a:r>
              <a:rPr lang="en-US" sz="6000" dirty="0">
                <a:ln w="3175" cmpd="sng">
                  <a:noFill/>
                </a:ln>
                <a:solidFill>
                  <a:srgbClr val="F496CB"/>
                </a:solidFill>
                <a:latin typeface="Arial" panose="020B0604020202020204"/>
              </a:rPr>
              <a:t>“</a:t>
            </a:r>
            <a:endParaRPr lang="en-US" sz="6000" dirty="0">
              <a:ln w="3175" cmpd="sng">
                <a:noFill/>
              </a:ln>
              <a:solidFill>
                <a:srgbClr val="F496CB"/>
              </a:solidFill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defTabSz="914400"/>
            <a:r>
              <a:rPr lang="en-US" sz="6000" dirty="0">
                <a:ln w="3175" cmpd="sng">
                  <a:noFill/>
                </a:ln>
                <a:solidFill>
                  <a:srgbClr val="F496CB"/>
                </a:solidFill>
                <a:latin typeface="Arial" panose="020B0604020202020204"/>
              </a:rPr>
              <a:t>”</a:t>
            </a:r>
            <a:endParaRPr lang="en-US" sz="6000" dirty="0">
              <a:ln w="3175" cmpd="sng">
                <a:noFill/>
              </a:ln>
              <a:solidFill>
                <a:srgbClr val="F496CB"/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8488" cy="9166580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F8E3A14-6424-4CF6-9FA1-1A077E6BEE4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defTabSz="914400"/>
            <a:fld id="{2F4724AA-A511-455A-8A93-80C99D86F2EE}" type="slidenum">
              <a:rPr lang="ja-JP" altLang="en-US" smtClean="0">
                <a:solidFill>
                  <a:srgbClr val="F496CB">
                    <a:lumMod val="75000"/>
                  </a:srgbClr>
                </a:solidFill>
              </a:rPr>
            </a:fld>
            <a:endParaRPr lang="ja-JP" altLang="en-US">
              <a:solidFill>
                <a:srgbClr val="F496CB">
                  <a:lumMod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463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正方形/長方形 1188"/>
          <p:cNvSpPr/>
          <p:nvPr/>
        </p:nvSpPr>
        <p:spPr>
          <a:xfrm>
            <a:off x="1921510" y="8208645"/>
            <a:ext cx="4602480" cy="876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他にも様々なイベントを企画しています。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お問い合わせはこちらまで♫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ホームページ</a:t>
            </a:r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：https://reopakokoro.amebaownd.com/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メール：</a:t>
            </a:r>
            <a:r>
              <a:rPr lang="en-US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utustaff@gmail.com</a:t>
            </a:r>
            <a:endParaRPr lang="en-US" altLang="ja-JP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2723" y="224927"/>
            <a:ext cx="2742565" cy="735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ja-JP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HG創英角ﾎﾟｯﾌﾟ体" panose="040B0A09000000000000" pitchFamily="49" charset="-128"/>
              </a:rPr>
              <a:t>～</a:t>
            </a:r>
            <a:r>
              <a:rPr lang="en-US" altLang="ja-JP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HG創英角ﾎﾟｯﾌﾟ体" panose="040B0A09000000000000" pitchFamily="49" charset="-128"/>
              </a:rPr>
              <a:t>ReOPA</a:t>
            </a:r>
            <a:r>
              <a:rPr lang="ja-JP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HG創英角ﾎﾟｯﾌﾟ体" panose="040B0A09000000000000" pitchFamily="49" charset="-128"/>
              </a:rPr>
              <a:t>～</a:t>
            </a:r>
            <a:endParaRPr lang="ja-JP" alt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HG創英角ﾎﾟｯﾌﾟ体" panose="040B0A09000000000000" pitchFamily="49" charset="-128"/>
            </a:endParaRPr>
          </a:p>
        </p:txBody>
      </p:sp>
      <p:pic>
        <p:nvPicPr>
          <p:cNvPr id="28" name="Picture 6" descr="C:\Users\arisa miwa\AppData\Local\Microsoft\Windows\Temporary Internet Files\Content.IE5\4P0EG8GW\MC90022849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7858" y="122189"/>
            <a:ext cx="780862" cy="72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C:\Users\arisa miwa\AppData\Local\Microsoft\Windows\Temporary Internet Files\Content.IE5\4P0EG8GW\MC90022849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699058" y="8161086"/>
            <a:ext cx="882056" cy="76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384810" y="4056380"/>
            <a:ext cx="6513195" cy="403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ts val="1800"/>
              </a:lnSpc>
            </a:pP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♦こころトーク♦</a:t>
            </a:r>
            <a:endParaRPr lang="ja-JP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うつ病やうつ状態で苦しんでいる方、生きづらさを感じている方が悩みや不安を吐き出し、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分かち合う場です。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月に一度当事者が集まり、社会資源や社会復帰など当事者に必要な情報はもちろん、</a:t>
            </a:r>
            <a:r>
              <a:rPr lang="ja-JP" altLang="ja-JP" sz="1050" kern="100" dirty="0">
                <a:solidFill>
                  <a:srgbClr val="000000"/>
                </a:solidFill>
                <a:latin typeface="+mj-ea"/>
                <a:ea typeface="+mj-ea"/>
                <a:cs typeface="メイリオ" panose="020B0604030504040204" pitchFamily="50" charset="-128"/>
              </a:rPr>
              <a:t>薬や症状、</a:t>
            </a:r>
            <a:endParaRPr lang="ja-JP" altLang="ja-JP" sz="1050" kern="100" dirty="0">
              <a:solidFill>
                <a:srgbClr val="000000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srgbClr val="000000"/>
                </a:solidFill>
                <a:latin typeface="+mj-ea"/>
                <a:ea typeface="+mj-ea"/>
                <a:cs typeface="メイリオ" panose="020B0604030504040204" pitchFamily="50" charset="-128"/>
              </a:rPr>
              <a:t>生活習慣、物事の考え方など様々な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ことをお話しています。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当事者、経験者なら誰でも参加できます。同伴の場合、ご家族の方も参加できます。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会場：四谷ひろば（最寄駅：丸ノ内線　四谷三丁目駅）　　　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参加費：３００円　</a:t>
            </a: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　　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endParaRPr lang="en-US" altLang="ja-JP" sz="110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♦</a:t>
            </a:r>
            <a:r>
              <a:rPr lang="ja-JP" altLang="ja-JP" sz="1400" u="sng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女子会</a:t>
            </a: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♦</a:t>
            </a:r>
            <a:endParaRPr lang="ja-JP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男性の前ではなかなか話せないことがある・・。女性ならではの悩みがある・・。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そんな女性のために当会では女性だけの当事者会“女子会”を開催しています。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おしゃれなカフェでコーヒーとケーキを楽しみながら、女性同士だからこそ語り合えること、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くつろぎながらゆっくりお話ししています。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スタッフも全員女性ですので安心して</a:t>
            </a: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参加できます。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/>
            <a:endParaRPr lang="en-US" altLang="ja-JP" sz="110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100" dirty="0">
                <a:solidFill>
                  <a:prstClr val="black"/>
                </a:solidFill>
                <a:latin typeface="+mj-ea"/>
                <a:ea typeface="+mj-ea"/>
              </a:rPr>
              <a:t>　　　　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★定例会、女子会ともに予約は必要ありません。当日直接会場にお越し下さい。</a:t>
            </a:r>
            <a:endParaRPr lang="en-US" altLang="ja-JP" sz="105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　　　　★日時など詳しくは</a:t>
            </a:r>
            <a:r>
              <a:rPr lang="en-US" altLang="ja-JP" sz="1050" dirty="0">
                <a:solidFill>
                  <a:prstClr val="black"/>
                </a:solidFill>
                <a:latin typeface="+mj-ea"/>
                <a:ea typeface="+mj-ea"/>
              </a:rPr>
              <a:t>HP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をご確認下さい。　　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98019" y="3444830"/>
            <a:ext cx="1866265" cy="284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ja-JP" altLang="en-US" sz="1200" b="1" i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こんなことやってます</a:t>
            </a:r>
            <a:r>
              <a:rPr lang="en-US" altLang="ja-JP" sz="1200" b="1" i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♪</a:t>
            </a:r>
            <a:endParaRPr lang="ja-JP" altLang="en-US" sz="1200" b="1" i="1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7069" y="1028240"/>
            <a:ext cx="6783743" cy="5651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4300" y="1108778"/>
            <a:ext cx="6783744" cy="48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ja-JP" sz="1200" dirty="0">
                <a:solidFill>
                  <a:prstClr val="black"/>
                </a:solidFill>
                <a:latin typeface="+mj-ea"/>
                <a:ea typeface="+mj-ea"/>
              </a:rPr>
              <a:t>ReOPAは、うつ病やうつ状態で苦しんでいる方、生きづらさを感じている方に寄り添う</a:t>
            </a:r>
            <a:endParaRPr lang="ja-JP" sz="1200" dirty="0">
              <a:solidFill>
                <a:prstClr val="black"/>
              </a:solidFill>
              <a:latin typeface="+mj-ea"/>
              <a:ea typeface="+mj-ea"/>
            </a:endParaRPr>
          </a:p>
          <a:p>
            <a:pPr algn="ctr" defTabSz="914400"/>
            <a:r>
              <a:rPr lang="ja-JP" sz="1200" dirty="0">
                <a:solidFill>
                  <a:prstClr val="black"/>
                </a:solidFill>
                <a:latin typeface="+mj-ea"/>
                <a:ea typeface="+mj-ea"/>
              </a:rPr>
              <a:t>自助グループです。</a:t>
            </a:r>
            <a:endParaRPr lang="ja-JP" sz="12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31" y="8352553"/>
            <a:ext cx="534448" cy="587835"/>
          </a:xfrm>
          <a:prstGeom prst="rect">
            <a:avLst/>
          </a:prstGeom>
        </p:spPr>
      </p:pic>
      <p:pic>
        <p:nvPicPr>
          <p:cNvPr id="17" name="Picture 4" descr="C:\Users\arisa miwa\AppData\Local\Microsoft\Windows\Temporary Internet Files\Content.IE5\74LDN5VM\MC9004107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956" y="3014584"/>
            <a:ext cx="1030994" cy="104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214630" y="3963670"/>
            <a:ext cx="6420485" cy="412813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雲形吹き出し 4"/>
          <p:cNvSpPr/>
          <p:nvPr/>
        </p:nvSpPr>
        <p:spPr>
          <a:xfrm>
            <a:off x="1962579" y="3272866"/>
            <a:ext cx="2348315" cy="591259"/>
          </a:xfrm>
          <a:prstGeom prst="cloudCallou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テキストボックス 5"/>
          <p:cNvSpPr txBox="1"/>
          <p:nvPr/>
        </p:nvSpPr>
        <p:spPr>
          <a:xfrm>
            <a:off x="205105" y="1767840"/>
            <a:ext cx="6692900" cy="1330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ja-JP" altLang="en-US"/>
              <a:t>うつ病やうつ状態で苦しんでいる方、生きづらさを感じている方が、</a:t>
            </a:r>
            <a:endParaRPr lang="ja-JP" altLang="en-US"/>
          </a:p>
          <a:p>
            <a:pPr algn="ctr"/>
            <a:r>
              <a:rPr lang="ja-JP" altLang="en-US"/>
              <a:t>安心して休んで、回復へのきっかけをつかみ、次へ向けての準備をして、</a:t>
            </a:r>
            <a:endParaRPr lang="ja-JP" altLang="en-US"/>
          </a:p>
          <a:p>
            <a:pPr algn="ctr"/>
            <a:r>
              <a:rPr lang="ja-JP" altLang="en-US"/>
              <a:t>そして実際に一歩を踏み出して歩き出せるように・・という思いを込めて</a:t>
            </a:r>
            <a:endParaRPr lang="ja-JP" altLang="en-US"/>
          </a:p>
          <a:p>
            <a:pPr algn="ctr"/>
            <a:r>
              <a:rPr lang="ja-JP" altLang="en-US">
                <a:sym typeface="+mn-ea"/>
              </a:rPr>
              <a:t>休息（Rest)、機会（Opportunities）、準備（Preparation）、行動（Action）の頭文字を取って</a:t>
            </a:r>
            <a:endParaRPr lang="ja-JP" altLang="en-US"/>
          </a:p>
          <a:p>
            <a:pPr algn="ctr"/>
            <a:r>
              <a:rPr lang="ja-JP" altLang="en-US" b="1">
                <a:sym typeface="+mn-ea"/>
              </a:rPr>
              <a:t>「ReOPA」</a:t>
            </a:r>
            <a:endParaRPr lang="ja-JP" altLang="en-US" b="1">
              <a:sym typeface="+mn-ea"/>
            </a:endParaRPr>
          </a:p>
          <a:p>
            <a:pPr algn="ctr"/>
            <a:r>
              <a:rPr lang="ja-JP" altLang="en-US">
                <a:sym typeface="+mn-ea"/>
              </a:rPr>
              <a:t>という名前をつけました。</a:t>
            </a:r>
            <a:endParaRPr lang="ja-JP" altLang="en-US"/>
          </a:p>
          <a:p>
            <a:pPr algn="ctr"/>
            <a:r>
              <a:rPr lang="ja-JP" altLang="en-US"/>
              <a:t>回復へ向かう道筋にある多くのステージにおいて、様々な手助けができればいいなと思っています。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正方形/長方形 1188"/>
          <p:cNvSpPr/>
          <p:nvPr/>
        </p:nvSpPr>
        <p:spPr>
          <a:xfrm>
            <a:off x="1921510" y="8208645"/>
            <a:ext cx="4602480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お問い合わせはこちらまで♫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ホームページ</a:t>
            </a:r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：https://reopakokoro.amebaownd.com/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メール：</a:t>
            </a:r>
            <a:r>
              <a:rPr lang="en-US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utustaff@gmail.com</a:t>
            </a:r>
            <a:endParaRPr lang="en-US" altLang="ja-JP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2723" y="224927"/>
            <a:ext cx="2855595" cy="802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ja-JP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charset="0"/>
                <a:ea typeface="+mj-ea"/>
              </a:rPr>
              <a:t>～</a:t>
            </a:r>
            <a:r>
              <a:rPr lang="en-US" altLang="ja-JP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charset="0"/>
                <a:ea typeface="+mj-ea"/>
              </a:rPr>
              <a:t>ReOPA</a:t>
            </a:r>
            <a:r>
              <a:rPr lang="ja-JP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charset="0"/>
                <a:ea typeface="+mj-ea"/>
              </a:rPr>
              <a:t>～</a:t>
            </a:r>
            <a:endParaRPr lang="ja-JP" alt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charset="0"/>
              <a:ea typeface="+mj-ea"/>
            </a:endParaRPr>
          </a:p>
        </p:txBody>
      </p:sp>
      <p:pic>
        <p:nvPicPr>
          <p:cNvPr id="28" name="Picture 6" descr="C:\Users\arisa miwa\AppData\Local\Microsoft\Windows\Temporary Internet Files\Content.IE5\4P0EG8GW\MC90022849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7858" y="122189"/>
            <a:ext cx="780862" cy="72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C:\Users\arisa miwa\AppData\Local\Microsoft\Windows\Temporary Internet Files\Content.IE5\4P0EG8GW\MC90022849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699058" y="8161086"/>
            <a:ext cx="882056" cy="76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565785" y="4069080"/>
            <a:ext cx="6513195" cy="3829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ts val="1800"/>
              </a:lnSpc>
            </a:pP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♦</a:t>
            </a:r>
            <a:r>
              <a:rPr lang="ja-JP" altLang="en-US" sz="1400" u="sng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こころトーク</a:t>
            </a: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♦</a:t>
            </a:r>
            <a:endParaRPr lang="ja-JP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うつ病やうつ状態で苦しんでいる方、生きづらさを感じている方が悩みや不安を吐き出し、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分かち合う場です。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月に一度当事者が集まり、社会資源や社会復帰など当事者に必要な情報はもちろん、</a:t>
            </a:r>
            <a:r>
              <a:rPr lang="ja-JP" altLang="ja-JP" sz="1050" kern="100" dirty="0">
                <a:solidFill>
                  <a:srgbClr val="000000"/>
                </a:solidFill>
                <a:latin typeface="+mj-ea"/>
                <a:ea typeface="+mj-ea"/>
                <a:cs typeface="メイリオ" panose="020B0604030504040204" pitchFamily="50" charset="-128"/>
              </a:rPr>
              <a:t>薬や症状、</a:t>
            </a:r>
            <a:endParaRPr lang="ja-JP" altLang="ja-JP" sz="1050" kern="100" dirty="0">
              <a:solidFill>
                <a:srgbClr val="000000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srgbClr val="000000"/>
                </a:solidFill>
                <a:latin typeface="+mj-ea"/>
                <a:ea typeface="+mj-ea"/>
                <a:cs typeface="メイリオ" panose="020B0604030504040204" pitchFamily="50" charset="-128"/>
              </a:rPr>
              <a:t>生活習慣、物事の考え方など様々な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ことをお話しています。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当事者、経験者なら誰でも参加できます。同伴の場合、ご家族の方も参加できます。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参加費：３００円　</a:t>
            </a: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　　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endParaRPr lang="en-US" altLang="ja-JP" sz="110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♦</a:t>
            </a:r>
            <a:r>
              <a:rPr lang="ja-JP" altLang="en-US" sz="1400" u="sng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こころ</a:t>
            </a:r>
            <a:r>
              <a:rPr lang="ja-JP" altLang="ja-JP" sz="1400" u="sng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女子トーク</a:t>
            </a: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♦</a:t>
            </a:r>
            <a:endParaRPr lang="ja-JP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男性の前ではなかなか話せないことがある・・。女性ならではの悩みがある・・。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そんな女性のために当会では女性だけの当事者会“女子会”を開催しています。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スタッフも全員女性ですので安心して</a:t>
            </a: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参加できます。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/>
            <a:endParaRPr lang="en-US" altLang="ja-JP" sz="110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100" dirty="0">
                <a:solidFill>
                  <a:prstClr val="black"/>
                </a:solidFill>
                <a:latin typeface="+mj-ea"/>
                <a:ea typeface="+mj-ea"/>
              </a:rPr>
              <a:t>　　　　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★定例会、女子会ともに予約は必要ありません。</a:t>
            </a:r>
            <a:endParaRPr lang="en-US" altLang="ja-JP" sz="105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　　　　★日時など詳しくは</a:t>
            </a:r>
            <a:r>
              <a:rPr lang="en-US" altLang="ja-JP" sz="1050" dirty="0">
                <a:solidFill>
                  <a:prstClr val="black"/>
                </a:solidFill>
                <a:latin typeface="+mj-ea"/>
                <a:ea typeface="+mj-ea"/>
              </a:rPr>
              <a:t>HP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をご確認下さい。　　</a:t>
            </a:r>
            <a:endParaRPr lang="ja-JP" altLang="en-US" sz="105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/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  <a:sym typeface="+mn-ea"/>
              </a:rPr>
              <a:t>♦</a:t>
            </a:r>
            <a:r>
              <a:rPr lang="ja-JP" altLang="en-US" sz="1050" dirty="0">
                <a:solidFill>
                  <a:prstClr val="black"/>
                </a:solidFill>
                <a:uFillTx/>
                <a:latin typeface="+見出しのフォント" charset="0"/>
                <a:ea typeface="+mj-ea"/>
                <a:sym typeface="+mn-ea"/>
              </a:rPr>
              <a:t>他にもヨガ、マインドフルネス講座、就労や医療に関するワークショップなど、</a:t>
            </a:r>
            <a:endParaRPr lang="ja-JP" altLang="en-US" sz="1050" dirty="0">
              <a:solidFill>
                <a:prstClr val="black"/>
              </a:solidFill>
              <a:uFillTx/>
              <a:latin typeface="+見出しのフォント" charset="0"/>
              <a:ea typeface="+mj-ea"/>
              <a:sym typeface="+mn-ea"/>
            </a:endParaRPr>
          </a:p>
          <a:p>
            <a:pPr defTabSz="914400"/>
            <a:r>
              <a:rPr lang="ja-JP" altLang="en-US" sz="1050" dirty="0">
                <a:solidFill>
                  <a:prstClr val="black"/>
                </a:solidFill>
                <a:uFillTx/>
                <a:latin typeface="+見出しのフォント" charset="0"/>
                <a:ea typeface="+mj-ea"/>
                <a:sym typeface="+mn-ea"/>
              </a:rPr>
              <a:t>様々なイベントを開催しています。</a:t>
            </a:r>
            <a:endParaRPr lang="ja-JP" altLang="en-US" sz="1050" dirty="0">
              <a:solidFill>
                <a:prstClr val="black"/>
              </a:solidFill>
              <a:uFillTx/>
              <a:latin typeface="+見出しのフォント" charset="0"/>
              <a:ea typeface="+mj-ea"/>
              <a:sym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05004" y="3426415"/>
            <a:ext cx="1866265" cy="284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ja-JP" altLang="en-US" sz="1200" b="1" i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こんなことやってます</a:t>
            </a:r>
            <a:r>
              <a:rPr lang="en-US" altLang="ja-JP" sz="1200" b="1" i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♪</a:t>
            </a:r>
            <a:endParaRPr lang="ja-JP" altLang="en-US" sz="1200" b="1" i="1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7635" y="911225"/>
            <a:ext cx="6584315" cy="5543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4300" y="960188"/>
            <a:ext cx="6783744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ja-JP" sz="1200" b="1" dirty="0">
                <a:solidFill>
                  <a:prstClr val="black"/>
                </a:solidFill>
                <a:latin typeface="ＭＳ Ｐゴシック" panose="020B0600070205080204" charset="-128"/>
                <a:ea typeface="ＭＳ Ｐゴシック" panose="020B0600070205080204" charset="-128"/>
              </a:rPr>
              <a:t>ReOPAは、うつ病やうつ状態で苦しんでいる方、生きづらさを感じている方に寄り添う</a:t>
            </a:r>
            <a:endParaRPr lang="ja-JP" sz="1200" b="1" dirty="0">
              <a:solidFill>
                <a:prstClr val="black"/>
              </a:solidFill>
              <a:latin typeface="ＭＳ Ｐゴシック" panose="020B0600070205080204" charset="-128"/>
              <a:ea typeface="ＭＳ Ｐゴシック" panose="020B0600070205080204" charset="-128"/>
            </a:endParaRPr>
          </a:p>
          <a:p>
            <a:pPr algn="ctr" defTabSz="914400"/>
            <a:r>
              <a:rPr lang="ja-JP" sz="1200" b="1" dirty="0">
                <a:solidFill>
                  <a:prstClr val="black"/>
                </a:solidFill>
                <a:latin typeface="ＭＳ Ｐゴシック" panose="020B0600070205080204" charset="-128"/>
                <a:ea typeface="ＭＳ Ｐゴシック" panose="020B0600070205080204" charset="-128"/>
              </a:rPr>
              <a:t>自助グループです。</a:t>
            </a:r>
            <a:endParaRPr lang="ja-JP" sz="1200" b="1" dirty="0">
              <a:solidFill>
                <a:prstClr val="black"/>
              </a:solidFill>
              <a:latin typeface="ＭＳ Ｐゴシック" panose="020B0600070205080204" charset="-128"/>
              <a:ea typeface="ＭＳ Ｐゴシック" panose="020B0600070205080204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31" y="8352553"/>
            <a:ext cx="534448" cy="587835"/>
          </a:xfrm>
          <a:prstGeom prst="rect">
            <a:avLst/>
          </a:prstGeom>
        </p:spPr>
      </p:pic>
      <p:pic>
        <p:nvPicPr>
          <p:cNvPr id="17" name="Picture 4" descr="C:\Users\arisa miwa\AppData\Local\Microsoft\Windows\Temporary Internet Files\Content.IE5\74LDN5VM\MC9004107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956" y="3205084"/>
            <a:ext cx="1030994" cy="104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214630" y="3963670"/>
            <a:ext cx="6420485" cy="41402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雲形吹き出し 4"/>
          <p:cNvSpPr/>
          <p:nvPr/>
        </p:nvSpPr>
        <p:spPr>
          <a:xfrm>
            <a:off x="1963849" y="3272866"/>
            <a:ext cx="2348315" cy="591259"/>
          </a:xfrm>
          <a:prstGeom prst="cloudCallou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テキストボックス 5"/>
          <p:cNvSpPr txBox="1"/>
          <p:nvPr/>
        </p:nvSpPr>
        <p:spPr>
          <a:xfrm>
            <a:off x="295275" y="1626235"/>
            <a:ext cx="5988685" cy="1485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ja-JP" altLang="en-US" sz="1000"/>
              <a:t>ReOPAは、うつ病やうつ状態で苦しんでいる方、生きづらさを感じている方が</a:t>
            </a:r>
            <a:endParaRPr lang="ja-JP" altLang="en-US" sz="1000"/>
          </a:p>
          <a:p>
            <a:pPr algn="l"/>
            <a:endParaRPr lang="ja-JP" altLang="en-US" sz="1000" b="1"/>
          </a:p>
          <a:p>
            <a:pPr algn="l"/>
            <a:r>
              <a:rPr lang="ja-JP" altLang="en-US" sz="1000" b="1"/>
              <a:t>Re</a:t>
            </a:r>
            <a:r>
              <a:rPr lang="ja-JP" altLang="en-US" sz="1000"/>
              <a:t>：休息（Rest)　安心して休んで</a:t>
            </a:r>
            <a:endParaRPr lang="ja-JP" altLang="en-US" sz="1000"/>
          </a:p>
          <a:p>
            <a:pPr algn="l"/>
            <a:r>
              <a:rPr lang="ja-JP" altLang="en-US" sz="1000" b="1"/>
              <a:t>O</a:t>
            </a:r>
            <a:r>
              <a:rPr lang="ja-JP" altLang="en-US" sz="1000"/>
              <a:t>：機会（Opportunities）　回復へのきっかけをつかみ</a:t>
            </a:r>
            <a:endParaRPr lang="ja-JP" altLang="en-US" sz="1000"/>
          </a:p>
          <a:p>
            <a:pPr algn="l"/>
            <a:r>
              <a:rPr lang="ja-JP" altLang="en-US" sz="1000" b="1"/>
              <a:t>P</a:t>
            </a:r>
            <a:r>
              <a:rPr lang="ja-JP" altLang="en-US" sz="1000"/>
              <a:t>：準備（Preparation）　次へ向けての準備をして</a:t>
            </a:r>
            <a:endParaRPr lang="ja-JP" altLang="en-US" sz="1000"/>
          </a:p>
          <a:p>
            <a:pPr algn="l"/>
            <a:r>
              <a:rPr lang="ja-JP" altLang="en-US" sz="1000" b="1"/>
              <a:t>A</a:t>
            </a:r>
            <a:r>
              <a:rPr lang="ja-JP" altLang="en-US" sz="1000"/>
              <a:t>：行動（Action）　そして実際に一歩を踏み出して歩き出せるように</a:t>
            </a:r>
            <a:endParaRPr lang="ja-JP" altLang="en-US" sz="1000"/>
          </a:p>
          <a:p>
            <a:pPr algn="l"/>
            <a:endParaRPr lang="ja-JP" altLang="en-US" sz="1000"/>
          </a:p>
          <a:p>
            <a:pPr algn="l"/>
            <a:r>
              <a:rPr lang="ja-JP" altLang="en-US" sz="1000"/>
              <a:t>という思いから活動を始めました。</a:t>
            </a:r>
            <a:endParaRPr lang="ja-JP" altLang="en-US" sz="1000"/>
          </a:p>
          <a:p>
            <a:pPr algn="l"/>
            <a:r>
              <a:rPr lang="ja-JP" altLang="en-US" sz="1000"/>
              <a:t>回復へ向かう道筋にある多くのステージにおいて、様々な手助けができればいいなと思っています。</a:t>
            </a:r>
            <a:endParaRPr lang="ja-JP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正方形/長方形 1188"/>
          <p:cNvSpPr/>
          <p:nvPr/>
        </p:nvSpPr>
        <p:spPr>
          <a:xfrm>
            <a:off x="1921510" y="8208645"/>
            <a:ext cx="4602480" cy="876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他にも様々なイベントを企画しています。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お問い合わせはこちらまで♫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ホームページ</a:t>
            </a:r>
            <a:r>
              <a:rPr lang="ja-JP" altLang="en-US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：https://reopakokoro.amebaownd.com/</a:t>
            </a:r>
            <a:endParaRPr lang="ja-JP" altLang="en-US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  <a:p>
            <a:pPr defTabSz="914400"/>
            <a:r>
              <a:rPr lang="ja-JP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メール：</a:t>
            </a:r>
            <a:r>
              <a:rPr lang="en-US" altLang="ja-JP" sz="1000" dirty="0">
                <a:solidFill>
                  <a:prstClr val="black"/>
                </a:solidFill>
                <a:uFillTx/>
                <a:latin typeface="+見出しのフォント" charset="0"/>
                <a:ea typeface="+mj-ea"/>
              </a:rPr>
              <a:t>utustaff@gmail.com</a:t>
            </a:r>
            <a:endParaRPr lang="en-US" altLang="ja-JP" sz="1000" dirty="0">
              <a:solidFill>
                <a:prstClr val="black"/>
              </a:solidFill>
              <a:uFillTx/>
              <a:latin typeface="+見出しのフォント" charset="0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2723" y="224927"/>
            <a:ext cx="2742565" cy="735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ja-JP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HG創英角ﾎﾟｯﾌﾟ体" panose="040B0A09000000000000" pitchFamily="49" charset="-128"/>
              </a:rPr>
              <a:t>～</a:t>
            </a:r>
            <a:r>
              <a:rPr lang="en-US" altLang="ja-JP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HG創英角ﾎﾟｯﾌﾟ体" panose="040B0A09000000000000" pitchFamily="49" charset="-128"/>
              </a:rPr>
              <a:t>ReOPA</a:t>
            </a:r>
            <a:r>
              <a:rPr lang="ja-JP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HG創英角ﾎﾟｯﾌﾟ体" panose="040B0A09000000000000" pitchFamily="49" charset="-128"/>
              </a:rPr>
              <a:t>～</a:t>
            </a:r>
            <a:endParaRPr lang="ja-JP" alt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HG創英角ﾎﾟｯﾌﾟ体" panose="040B0A09000000000000" pitchFamily="49" charset="-128"/>
            </a:endParaRPr>
          </a:p>
        </p:txBody>
      </p:sp>
      <p:pic>
        <p:nvPicPr>
          <p:cNvPr id="28" name="Picture 6" descr="C:\Users\arisa miwa\AppData\Local\Microsoft\Windows\Temporary Internet Files\Content.IE5\4P0EG8GW\MC90022849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7858" y="122189"/>
            <a:ext cx="780862" cy="72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C:\Users\arisa miwa\AppData\Local\Microsoft\Windows\Temporary Internet Files\Content.IE5\4P0EG8GW\MC90022849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699058" y="8161086"/>
            <a:ext cx="882056" cy="76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384810" y="4056380"/>
            <a:ext cx="6513195" cy="403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ts val="1800"/>
              </a:lnSpc>
            </a:pP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♦こころトーク♦</a:t>
            </a:r>
            <a:endParaRPr lang="ja-JP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うつ病やうつ状態で苦しんでいる方、生きづらさを感じている方が悩みや不安を吐き出し、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分かち合う場です。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月に一度当事者が集まり、社会資源や社会復帰など当事者に必要な情報はもちろん、</a:t>
            </a:r>
            <a:r>
              <a:rPr lang="ja-JP" altLang="ja-JP" sz="1050" kern="100" dirty="0">
                <a:solidFill>
                  <a:srgbClr val="000000"/>
                </a:solidFill>
                <a:latin typeface="+mj-ea"/>
                <a:ea typeface="+mj-ea"/>
                <a:cs typeface="メイリオ" panose="020B0604030504040204" pitchFamily="50" charset="-128"/>
              </a:rPr>
              <a:t>薬や症状、</a:t>
            </a:r>
            <a:endParaRPr lang="ja-JP" altLang="ja-JP" sz="1050" kern="100" dirty="0">
              <a:solidFill>
                <a:srgbClr val="000000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srgbClr val="000000"/>
                </a:solidFill>
                <a:latin typeface="+mj-ea"/>
                <a:ea typeface="+mj-ea"/>
                <a:cs typeface="メイリオ" panose="020B0604030504040204" pitchFamily="50" charset="-128"/>
              </a:rPr>
              <a:t>生活習慣、物事の考え方など様々な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Times New Roman" panose="02020603050405020304" pitchFamily="18" charset="0"/>
              </a:rPr>
              <a:t>ことをお話しています。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当事者、経験者なら誰でも参加できます。同伴の場合、ご家族の方も参加できます。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会場：四谷ひろば（最寄駅：丸ノ内線　四谷三丁目駅）　　　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参加費：３００円　</a:t>
            </a: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　　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</a:t>
            </a:r>
            <a:endParaRPr lang="en-US" altLang="ja-JP" sz="110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♦</a:t>
            </a:r>
            <a:r>
              <a:rPr lang="ja-JP" altLang="ja-JP" sz="1400" u="sng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女子会</a:t>
            </a:r>
            <a:r>
              <a:rPr lang="ja-JP" altLang="en-US" sz="140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♦</a:t>
            </a:r>
            <a:endParaRPr lang="ja-JP" altLang="ja-JP" sz="140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男性の前ではなかなか話せないことがある・・。女性ならではの悩みがある・・。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そんな女性のために当会では女性だけの当事者会“女子会”を開催しています。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おしゃれなカフェでコーヒーとケーキを楽しみながら、女性同士だからこそ語り合えること、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くつろぎながらゆっくりお話ししています。</a:t>
            </a:r>
            <a:endParaRPr lang="en-US" altLang="ja-JP" sz="1050" kern="100" dirty="0">
              <a:solidFill>
                <a:prstClr val="black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defTabSz="914400">
              <a:lnSpc>
                <a:spcPts val="1800"/>
              </a:lnSpc>
            </a:pPr>
            <a:r>
              <a:rPr lang="ja-JP" altLang="ja-JP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スタッフも全員女性ですので安心して</a:t>
            </a:r>
            <a:r>
              <a:rPr lang="ja-JP" altLang="en-US" sz="1050" kern="100" dirty="0">
                <a:solidFill>
                  <a:prstClr val="black"/>
                </a:solidFill>
                <a:latin typeface="+mj-ea"/>
                <a:ea typeface="+mj-ea"/>
                <a:cs typeface="メイリオ" panose="020B0604030504040204" pitchFamily="50" charset="-128"/>
              </a:rPr>
              <a:t>参加できます。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defTabSz="914400"/>
            <a:endParaRPr lang="en-US" altLang="ja-JP" sz="110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100" dirty="0">
                <a:solidFill>
                  <a:prstClr val="black"/>
                </a:solidFill>
                <a:latin typeface="+mj-ea"/>
                <a:ea typeface="+mj-ea"/>
              </a:rPr>
              <a:t>　　　　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★定例会、女子会ともに予約は必要ありません。当日直接会場にお越し下さい。</a:t>
            </a:r>
            <a:endParaRPr lang="en-US" altLang="ja-JP" sz="1050" dirty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　　　　★日時など詳しくは</a:t>
            </a:r>
            <a:r>
              <a:rPr lang="en-US" altLang="ja-JP" sz="1050" dirty="0">
                <a:solidFill>
                  <a:prstClr val="black"/>
                </a:solidFill>
                <a:latin typeface="+mj-ea"/>
                <a:ea typeface="+mj-ea"/>
              </a:rPr>
              <a:t>HP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をご確認下さい。　　</a:t>
            </a:r>
            <a:endParaRPr lang="ja-JP" altLang="ja-JP" sz="1050" kern="100" dirty="0">
              <a:solidFill>
                <a:prstClr val="black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98019" y="3444830"/>
            <a:ext cx="1866265" cy="284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ja-JP" altLang="en-US" sz="1200" b="1" i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こんなことやってます</a:t>
            </a:r>
            <a:r>
              <a:rPr lang="en-US" altLang="ja-JP" sz="1200" b="1" i="1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♪</a:t>
            </a:r>
            <a:endParaRPr lang="ja-JP" altLang="en-US" sz="1200" b="1" i="1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6220" y="1028065"/>
            <a:ext cx="6584315" cy="5543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7635" y="1097983"/>
            <a:ext cx="6783744" cy="484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ja-JP" sz="1200" dirty="0">
                <a:solidFill>
                  <a:prstClr val="black"/>
                </a:solidFill>
                <a:latin typeface="+mj-ea"/>
                <a:ea typeface="+mj-ea"/>
              </a:rPr>
              <a:t>ReOPAは、うつ病やうつ状態で苦しんでいる方、生きづらさを感じている方に寄り添う</a:t>
            </a:r>
            <a:endParaRPr lang="ja-JP" sz="1200" dirty="0">
              <a:solidFill>
                <a:prstClr val="black"/>
              </a:solidFill>
              <a:latin typeface="+mj-ea"/>
              <a:ea typeface="+mj-ea"/>
            </a:endParaRPr>
          </a:p>
          <a:p>
            <a:pPr algn="ctr" defTabSz="914400"/>
            <a:r>
              <a:rPr lang="ja-JP" sz="1200" dirty="0">
                <a:solidFill>
                  <a:prstClr val="black"/>
                </a:solidFill>
                <a:latin typeface="+mj-ea"/>
                <a:ea typeface="+mj-ea"/>
              </a:rPr>
              <a:t>自助グループです。</a:t>
            </a:r>
            <a:endParaRPr lang="ja-JP" sz="1200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31" y="8352553"/>
            <a:ext cx="534448" cy="587835"/>
          </a:xfrm>
          <a:prstGeom prst="rect">
            <a:avLst/>
          </a:prstGeom>
        </p:spPr>
      </p:pic>
      <p:pic>
        <p:nvPicPr>
          <p:cNvPr id="17" name="Picture 4" descr="C:\Users\arisa miwa\AppData\Local\Microsoft\Windows\Temporary Internet Files\Content.IE5\74LDN5VM\MC9004107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956" y="3014584"/>
            <a:ext cx="1030994" cy="104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214630" y="3963670"/>
            <a:ext cx="6420485" cy="412813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雲形吹き出し 4"/>
          <p:cNvSpPr/>
          <p:nvPr/>
        </p:nvSpPr>
        <p:spPr>
          <a:xfrm>
            <a:off x="1962579" y="3272866"/>
            <a:ext cx="2348315" cy="591259"/>
          </a:xfrm>
          <a:prstGeom prst="cloudCallou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テキストボックス 5"/>
          <p:cNvSpPr txBox="1"/>
          <p:nvPr/>
        </p:nvSpPr>
        <p:spPr>
          <a:xfrm>
            <a:off x="205105" y="1767840"/>
            <a:ext cx="6692900" cy="1330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ja-JP" altLang="en-US"/>
              <a:t>うつ病やうつ状態で苦しんでいる方、生きづらさを感じている方が、</a:t>
            </a:r>
            <a:endParaRPr lang="ja-JP" altLang="en-US"/>
          </a:p>
          <a:p>
            <a:pPr algn="ctr"/>
            <a:r>
              <a:rPr lang="ja-JP" altLang="en-US"/>
              <a:t>安心して休んで、回復へのきっかけをつかみ、次へ向けての準備をして、</a:t>
            </a:r>
            <a:endParaRPr lang="ja-JP" altLang="en-US"/>
          </a:p>
          <a:p>
            <a:pPr algn="ctr"/>
            <a:r>
              <a:rPr lang="ja-JP" altLang="en-US"/>
              <a:t>そして実際に一歩を踏み出して歩き出せるように・・という思いを込めて</a:t>
            </a:r>
            <a:endParaRPr lang="ja-JP" altLang="en-US"/>
          </a:p>
          <a:p>
            <a:pPr algn="ctr"/>
            <a:r>
              <a:rPr lang="ja-JP" altLang="en-US">
                <a:sym typeface="+mn-ea"/>
              </a:rPr>
              <a:t>休息（Rest)、機会（Opportunities）、準備（Preparation）、行動（Action）の頭文字を取って</a:t>
            </a:r>
            <a:endParaRPr lang="ja-JP" altLang="en-US"/>
          </a:p>
          <a:p>
            <a:pPr algn="ctr"/>
            <a:r>
              <a:rPr lang="ja-JP" altLang="en-US" b="1">
                <a:sym typeface="+mn-ea"/>
              </a:rPr>
              <a:t>「ReOPA」</a:t>
            </a:r>
            <a:endParaRPr lang="ja-JP" altLang="en-US" b="1">
              <a:sym typeface="+mn-ea"/>
            </a:endParaRPr>
          </a:p>
          <a:p>
            <a:pPr algn="ctr"/>
            <a:r>
              <a:rPr lang="ja-JP" altLang="en-US">
                <a:sym typeface="+mn-ea"/>
              </a:rPr>
              <a:t>という名前をつけました。</a:t>
            </a:r>
            <a:endParaRPr lang="ja-JP" altLang="en-US"/>
          </a:p>
          <a:p>
            <a:pPr algn="ctr"/>
            <a:r>
              <a:rPr lang="ja-JP" altLang="en-US"/>
              <a:t>回復へ向かう道筋にある多くのステージにおいて、様々な手助けができればいいなと思っています。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2413</Words>
  <Application>WPS Presentation</Application>
  <PresentationFormat>画面に合わせる (4:3)</PresentationFormat>
  <Paragraphs>120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2" baseType="lpstr">
      <vt:lpstr>Arial</vt:lpstr>
      <vt:lpstr>ＭＳ Ｐゴシック</vt:lpstr>
      <vt:lpstr>Wingdings</vt:lpstr>
      <vt:lpstr>Wingdings 3</vt:lpstr>
      <vt:lpstr>Arial</vt:lpstr>
      <vt:lpstr>+見出しのフォント</vt:lpstr>
      <vt:lpstr>HG創英角ﾎﾟｯﾌﾟ体</vt:lpstr>
      <vt:lpstr>Times New Roman</vt:lpstr>
      <vt:lpstr>メイリオ</vt:lpstr>
      <vt:lpstr>HGS創英角ﾎﾟｯﾌﾟ体</vt:lpstr>
      <vt:lpstr>Comic Sans MS</vt:lpstr>
      <vt:lpstr>ＭＳ Ｐゴシック</vt:lpstr>
      <vt:lpstr>Segoe Print</vt:lpstr>
      <vt:lpstr>游明朝</vt:lpstr>
      <vt:lpstr>Trebuchet MS</vt:lpstr>
      <vt:lpstr>Microsoft YaHei</vt:lpstr>
      <vt:lpstr>Symbol</vt:lpstr>
      <vt:lpstr>Calibri</vt:lpstr>
      <vt:lpstr>1_ファセット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三輪眞知子</dc:creator>
  <cp:lastModifiedBy>user</cp:lastModifiedBy>
  <cp:revision>18</cp:revision>
  <dcterms:created xsi:type="dcterms:W3CDTF">2017-06-08T01:58:00Z</dcterms:created>
  <dcterms:modified xsi:type="dcterms:W3CDTF">2023-01-22T02:08:09Z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1041-10.8.0.5745</vt:lpwstr>
  </property>
</Properties>
</file>