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1A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52949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379099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267077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417989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153843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268862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3479428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31989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7745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200324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46A55D-7561-414D-8916-794B2ACE974E}" type="datetimeFigureOut">
              <a:rPr kumimoji="1" lang="ja-JP" altLang="en-US" smtClean="0"/>
              <a:t>2017/5/17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15557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46A55D-7561-414D-8916-794B2ACE974E}" type="datetimeFigureOut">
              <a:rPr kumimoji="1" lang="ja-JP" altLang="en-US" smtClean="0"/>
              <a:t>2017/5/17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E88F6AF-B2A9-4FB8-9EA2-F06233A4FBAC}" type="slidenum">
              <a:rPr kumimoji="1" lang="ja-JP" altLang="en-US" smtClean="0"/>
              <a:t>‹#›</a:t>
            </a:fld>
            <a:endParaRPr kumimoji="1" lang="ja-JP" altLang="en-US"/>
          </a:p>
        </p:txBody>
      </p:sp>
    </p:spTree>
    <p:extLst>
      <p:ext uri="{BB962C8B-B14F-4D97-AF65-F5344CB8AC3E}">
        <p14:creationId xmlns:p14="http://schemas.microsoft.com/office/powerpoint/2010/main" val="1408736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946" y="221172"/>
            <a:ext cx="1274921" cy="1336252"/>
          </a:xfrm>
          <a:prstGeom prst="rect">
            <a:avLst/>
          </a:prstGeom>
        </p:spPr>
      </p:pic>
      <p:sp>
        <p:nvSpPr>
          <p:cNvPr id="6" name="フローチャート: 手操作入力 5"/>
          <p:cNvSpPr/>
          <p:nvPr/>
        </p:nvSpPr>
        <p:spPr>
          <a:xfrm>
            <a:off x="1713052" y="122363"/>
            <a:ext cx="4752937" cy="1336251"/>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20"/>
              <a:gd name="connsiteY0" fmla="*/ 5803 h 10000"/>
              <a:gd name="connsiteX1" fmla="*/ 10020 w 10020"/>
              <a:gd name="connsiteY1" fmla="*/ 0 h 10000"/>
              <a:gd name="connsiteX2" fmla="*/ 10020 w 10020"/>
              <a:gd name="connsiteY2" fmla="*/ 10000 h 10000"/>
              <a:gd name="connsiteX3" fmla="*/ 20 w 10020"/>
              <a:gd name="connsiteY3" fmla="*/ 10000 h 10000"/>
              <a:gd name="connsiteX4" fmla="*/ 0 w 10020"/>
              <a:gd name="connsiteY4" fmla="*/ 5803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5803"/>
                </a:moveTo>
                <a:lnTo>
                  <a:pt x="10020" y="0"/>
                </a:lnTo>
                <a:lnTo>
                  <a:pt x="10020" y="10000"/>
                </a:lnTo>
                <a:lnTo>
                  <a:pt x="20" y="10000"/>
                </a:lnTo>
                <a:cubicBezTo>
                  <a:pt x="13" y="8601"/>
                  <a:pt x="7" y="7202"/>
                  <a:pt x="0" y="5803"/>
                </a:cubicBezTo>
                <a:close/>
              </a:path>
            </a:pathLst>
          </a:cu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646145" y="149583"/>
            <a:ext cx="1183337" cy="646331"/>
          </a:xfrm>
          <a:prstGeom prst="rect">
            <a:avLst/>
          </a:prstGeom>
          <a:noFill/>
        </p:spPr>
        <p:txBody>
          <a:bodyPr wrap="none" rtlCol="0">
            <a:spAutoFit/>
          </a:bodyPr>
          <a:lstStyle/>
          <a:p>
            <a:r>
              <a:rPr kumimoji="1" lang="ja-JP" altLang="en-US" b="1" dirty="0" smtClean="0">
                <a:solidFill>
                  <a:srgbClr val="391A05"/>
                </a:solidFill>
                <a:latin typeface="03スマートフォントUI" panose="02000600000000000000" pitchFamily="50" charset="-128"/>
                <a:ea typeface="03スマートフォントUI" panose="02000600000000000000" pitchFamily="50" charset="-128"/>
              </a:rPr>
              <a:t>第</a:t>
            </a:r>
            <a:r>
              <a:rPr kumimoji="1" lang="en-US" altLang="ja-JP" sz="3600" b="1" dirty="0" smtClean="0">
                <a:solidFill>
                  <a:srgbClr val="391A05"/>
                </a:solidFill>
                <a:latin typeface="03スマートフォントUI" panose="02000600000000000000" pitchFamily="50" charset="-128"/>
                <a:ea typeface="03スマートフォントUI" panose="02000600000000000000" pitchFamily="50" charset="-128"/>
              </a:rPr>
              <a:t>15</a:t>
            </a:r>
            <a:r>
              <a:rPr kumimoji="1" lang="ja-JP" altLang="en-US" b="1" dirty="0" smtClean="0">
                <a:solidFill>
                  <a:srgbClr val="391A05"/>
                </a:solidFill>
                <a:latin typeface="03スマートフォントUI" panose="02000600000000000000" pitchFamily="50" charset="-128"/>
                <a:ea typeface="03スマートフォントUI" panose="02000600000000000000" pitchFamily="50" charset="-128"/>
              </a:rPr>
              <a:t>回</a:t>
            </a:r>
            <a:endParaRPr kumimoji="1" lang="ja-JP" altLang="en-US" b="1" dirty="0">
              <a:solidFill>
                <a:srgbClr val="391A05"/>
              </a:solidFill>
              <a:latin typeface="03スマートフォントUI" panose="02000600000000000000" pitchFamily="50" charset="-128"/>
              <a:ea typeface="03スマートフォントUI" panose="02000600000000000000" pitchFamily="50" charset="-128"/>
            </a:endParaRPr>
          </a:p>
        </p:txBody>
      </p:sp>
      <p:sp>
        <p:nvSpPr>
          <p:cNvPr id="2" name="テキスト ボックス 1"/>
          <p:cNvSpPr txBox="1"/>
          <p:nvPr/>
        </p:nvSpPr>
        <p:spPr>
          <a:xfrm>
            <a:off x="1713052" y="678665"/>
            <a:ext cx="4752937" cy="830997"/>
          </a:xfrm>
          <a:prstGeom prst="rect">
            <a:avLst/>
          </a:prstGeom>
          <a:noFill/>
        </p:spPr>
        <p:txBody>
          <a:bodyPr wrap="square" rtlCol="0">
            <a:spAutoFit/>
          </a:bodyPr>
          <a:lstStyle/>
          <a:p>
            <a:pPr algn="ctr"/>
            <a:r>
              <a:rPr kumimoji="1" lang="ja-JP" altLang="en-US" sz="4800" dirty="0" smtClean="0">
                <a:solidFill>
                  <a:srgbClr val="391A05"/>
                </a:solidFill>
                <a:latin typeface="07やさしさゴシックボールド" panose="02000600000000000000" pitchFamily="2" charset="-128"/>
                <a:ea typeface="07やさしさゴシックボールド" panose="02000600000000000000" pitchFamily="2" charset="-128"/>
              </a:rPr>
              <a:t>フミコム</a:t>
            </a:r>
            <a:r>
              <a:rPr kumimoji="1" lang="en-US" altLang="ja-JP" sz="4800" dirty="0" smtClean="0">
                <a:solidFill>
                  <a:srgbClr val="391A05"/>
                </a:solidFill>
                <a:latin typeface="07やさしさゴシックボールド" panose="02000600000000000000" pitchFamily="2" charset="-128"/>
                <a:ea typeface="07やさしさゴシックボールド" panose="02000600000000000000" pitchFamily="2" charset="-128"/>
              </a:rPr>
              <a:t>cafe</a:t>
            </a:r>
            <a:endParaRPr kumimoji="1" lang="ja-JP" altLang="en-US" sz="4800" dirty="0">
              <a:solidFill>
                <a:srgbClr val="391A05"/>
              </a:solidFill>
              <a:latin typeface="07やさしさゴシックボールド" panose="02000600000000000000" pitchFamily="2" charset="-128"/>
              <a:ea typeface="07やさしさゴシックボールド" panose="02000600000000000000" pitchFamily="2" charset="-128"/>
            </a:endParaRPr>
          </a:p>
        </p:txBody>
      </p:sp>
      <p:sp>
        <p:nvSpPr>
          <p:cNvPr id="3" name="対角する 2 つの角を丸めた四角形 2"/>
          <p:cNvSpPr/>
          <p:nvPr/>
        </p:nvSpPr>
        <p:spPr>
          <a:xfrm>
            <a:off x="363249" y="7275931"/>
            <a:ext cx="6102740" cy="1268448"/>
          </a:xfrm>
          <a:prstGeom prst="round2DiagRect">
            <a:avLst/>
          </a:prstGeom>
          <a:blipFill>
            <a:blip r:embed="rId4"/>
            <a:tile tx="0" ty="0" sx="100000" sy="100000" flip="none" algn="tl"/>
          </a:blip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rgbClr val="391A05"/>
                </a:solidFill>
                <a:latin typeface="03スマートフォントUI" panose="02000600000000000000" pitchFamily="50" charset="-128"/>
                <a:ea typeface="03スマートフォントUI" panose="02000600000000000000" pitchFamily="50" charset="-128"/>
              </a:rPr>
              <a:t>　日時：</a:t>
            </a:r>
            <a:r>
              <a:rPr lang="en-US" altLang="ja-JP" sz="2800" b="1" dirty="0" smtClean="0">
                <a:solidFill>
                  <a:srgbClr val="391A05"/>
                </a:solidFill>
                <a:latin typeface="03スマートフォントUI" panose="02000600000000000000" pitchFamily="50" charset="-128"/>
                <a:ea typeface="03スマートフォントUI" panose="02000600000000000000" pitchFamily="50" charset="-128"/>
              </a:rPr>
              <a:t>6</a:t>
            </a:r>
            <a:r>
              <a:rPr lang="ja-JP" altLang="en-US" sz="1600" dirty="0" smtClean="0">
                <a:solidFill>
                  <a:srgbClr val="391A05"/>
                </a:solidFill>
                <a:latin typeface="03スマートフォントUI" panose="02000600000000000000" pitchFamily="50" charset="-128"/>
                <a:ea typeface="03スマートフォントUI" panose="02000600000000000000" pitchFamily="50" charset="-128"/>
              </a:rPr>
              <a:t>月</a:t>
            </a:r>
            <a:r>
              <a:rPr lang="en-US" altLang="ja-JP" sz="2800" b="1" dirty="0" smtClean="0">
                <a:solidFill>
                  <a:srgbClr val="391A05"/>
                </a:solidFill>
                <a:latin typeface="03スマートフォントUI" panose="02000600000000000000" pitchFamily="50" charset="-128"/>
                <a:ea typeface="03スマートフォントUI" panose="02000600000000000000" pitchFamily="50" charset="-128"/>
              </a:rPr>
              <a:t>12</a:t>
            </a:r>
            <a:r>
              <a:rPr lang="ja-JP" altLang="en-US" sz="1600" dirty="0" smtClean="0">
                <a:solidFill>
                  <a:srgbClr val="391A05"/>
                </a:solidFill>
                <a:latin typeface="03スマートフォントUI" panose="02000600000000000000" pitchFamily="50" charset="-128"/>
                <a:ea typeface="03スマートフォントUI" panose="02000600000000000000" pitchFamily="50" charset="-128"/>
              </a:rPr>
              <a:t>日</a:t>
            </a:r>
            <a:r>
              <a:rPr lang="en-US" altLang="ja-JP" sz="1600" dirty="0" smtClean="0">
                <a:solidFill>
                  <a:srgbClr val="391A05"/>
                </a:solidFill>
                <a:latin typeface="03スマートフォントUI" panose="02000600000000000000" pitchFamily="50" charset="-128"/>
                <a:ea typeface="03スマートフォントUI" panose="02000600000000000000" pitchFamily="50" charset="-128"/>
              </a:rPr>
              <a:t>(</a:t>
            </a:r>
            <a:r>
              <a:rPr lang="ja-JP" altLang="en-US" dirty="0" smtClean="0">
                <a:solidFill>
                  <a:srgbClr val="391A05"/>
                </a:solidFill>
              </a:rPr>
              <a:t>月</a:t>
            </a:r>
            <a:r>
              <a:rPr lang="en-US" altLang="ja-JP" dirty="0" smtClean="0">
                <a:solidFill>
                  <a:srgbClr val="391A05"/>
                </a:solidFill>
              </a:rPr>
              <a:t>) </a:t>
            </a:r>
            <a:r>
              <a:rPr lang="en-US" altLang="ja-JP" sz="2400" b="1" dirty="0" smtClean="0">
                <a:solidFill>
                  <a:srgbClr val="391A05"/>
                </a:solidFill>
                <a:latin typeface="03スマートフォントUI" panose="02000600000000000000" pitchFamily="50" charset="-128"/>
                <a:ea typeface="03スマートフォントUI" panose="02000600000000000000" pitchFamily="50" charset="-128"/>
              </a:rPr>
              <a:t>19</a:t>
            </a:r>
            <a:r>
              <a:rPr lang="en-US" altLang="ja-JP" dirty="0" smtClean="0">
                <a:solidFill>
                  <a:srgbClr val="391A05"/>
                </a:solidFill>
                <a:latin typeface="03スマートフォントUI" panose="02000600000000000000" pitchFamily="50" charset="-128"/>
                <a:ea typeface="03スマートフォントUI" panose="02000600000000000000" pitchFamily="50" charset="-128"/>
              </a:rPr>
              <a:t>:</a:t>
            </a:r>
            <a:r>
              <a:rPr lang="en-US" altLang="ja-JP" sz="2400" b="1" dirty="0" smtClean="0">
                <a:solidFill>
                  <a:srgbClr val="391A05"/>
                </a:solidFill>
                <a:latin typeface="03スマートフォントUI" panose="02000600000000000000" pitchFamily="50" charset="-128"/>
                <a:ea typeface="03スマートフォントUI" panose="02000600000000000000" pitchFamily="50" charset="-128"/>
              </a:rPr>
              <a:t>00</a:t>
            </a:r>
            <a:r>
              <a:rPr lang="ja-JP" altLang="en-US" dirty="0" smtClean="0">
                <a:solidFill>
                  <a:srgbClr val="391A05"/>
                </a:solidFill>
                <a:latin typeface="03スマートフォントUI" panose="02000600000000000000" pitchFamily="50" charset="-128"/>
                <a:ea typeface="03スマートフォントUI" panose="02000600000000000000" pitchFamily="50" charset="-128"/>
              </a:rPr>
              <a:t>～</a:t>
            </a:r>
            <a:r>
              <a:rPr lang="en-US" altLang="ja-JP" sz="2400" b="1" dirty="0" smtClean="0">
                <a:solidFill>
                  <a:srgbClr val="391A05"/>
                </a:solidFill>
                <a:latin typeface="03スマートフォントUI" panose="02000600000000000000" pitchFamily="50" charset="-128"/>
                <a:ea typeface="03スマートフォントUI" panose="02000600000000000000" pitchFamily="50" charset="-128"/>
              </a:rPr>
              <a:t>20</a:t>
            </a:r>
            <a:r>
              <a:rPr lang="en-US" altLang="ja-JP" dirty="0" smtClean="0">
                <a:solidFill>
                  <a:srgbClr val="391A05"/>
                </a:solidFill>
                <a:latin typeface="03スマートフォントUI" panose="02000600000000000000" pitchFamily="50" charset="-128"/>
                <a:ea typeface="03スマートフォントUI" panose="02000600000000000000" pitchFamily="50" charset="-128"/>
              </a:rPr>
              <a:t>:</a:t>
            </a:r>
            <a:r>
              <a:rPr lang="en-US" altLang="ja-JP" sz="2400" b="1" dirty="0" smtClean="0">
                <a:solidFill>
                  <a:srgbClr val="391A05"/>
                </a:solidFill>
                <a:latin typeface="03スマートフォントUI" panose="02000600000000000000" pitchFamily="50" charset="-128"/>
                <a:ea typeface="03スマートフォントUI" panose="02000600000000000000" pitchFamily="50" charset="-128"/>
              </a:rPr>
              <a:t>30</a:t>
            </a:r>
          </a:p>
          <a:p>
            <a:r>
              <a:rPr kumimoji="1" lang="ja-JP" altLang="en-US" sz="1400" dirty="0" smtClean="0">
                <a:solidFill>
                  <a:srgbClr val="391A05"/>
                </a:solidFill>
                <a:latin typeface="03スマートフォントUI" panose="02000600000000000000" pitchFamily="50" charset="-128"/>
                <a:ea typeface="03スマートフォントUI" panose="02000600000000000000" pitchFamily="50" charset="-128"/>
              </a:rPr>
              <a:t>　会場：フミコム</a:t>
            </a:r>
            <a:r>
              <a:rPr lang="ja-JP" altLang="en-US" sz="1050" dirty="0">
                <a:solidFill>
                  <a:srgbClr val="391A05"/>
                </a:solidFill>
                <a:latin typeface="03スマートフォントUI" panose="02000600000000000000" pitchFamily="50" charset="-128"/>
                <a:ea typeface="03スマートフォントUI" panose="02000600000000000000" pitchFamily="50" charset="-128"/>
              </a:rPr>
              <a:t>（</a:t>
            </a:r>
            <a:r>
              <a:rPr lang="ja-JP" altLang="en-US" sz="1050" dirty="0" smtClean="0">
                <a:solidFill>
                  <a:srgbClr val="391A05"/>
                </a:solidFill>
                <a:latin typeface="03スマートフォントUI" panose="02000600000000000000" pitchFamily="50" charset="-128"/>
                <a:ea typeface="03スマートフォントUI" panose="02000600000000000000" pitchFamily="50" charset="-128"/>
              </a:rPr>
              <a:t>文京区本郷</a:t>
            </a:r>
            <a:r>
              <a:rPr lang="en-US" altLang="ja-JP" sz="1050" dirty="0" smtClean="0">
                <a:solidFill>
                  <a:srgbClr val="391A05"/>
                </a:solidFill>
                <a:latin typeface="03スマートフォントUI" panose="02000600000000000000" pitchFamily="50" charset="-128"/>
                <a:ea typeface="03スマートフォントUI" panose="02000600000000000000" pitchFamily="50" charset="-128"/>
              </a:rPr>
              <a:t>4-15-14</a:t>
            </a:r>
            <a:r>
              <a:rPr lang="ja-JP" altLang="en-US" sz="1050" dirty="0" smtClean="0">
                <a:solidFill>
                  <a:srgbClr val="391A05"/>
                </a:solidFill>
                <a:latin typeface="03スマートフォントUI" panose="02000600000000000000" pitchFamily="50" charset="-128"/>
                <a:ea typeface="03スマートフォントUI" panose="02000600000000000000" pitchFamily="50" charset="-128"/>
              </a:rPr>
              <a:t>　文京区民センター地下</a:t>
            </a:r>
            <a:r>
              <a:rPr lang="en-US" altLang="ja-JP" sz="1050" dirty="0" smtClean="0">
                <a:solidFill>
                  <a:srgbClr val="391A05"/>
                </a:solidFill>
                <a:latin typeface="03スマートフォントUI" panose="02000600000000000000" pitchFamily="50" charset="-128"/>
                <a:ea typeface="03スマートフォントUI" panose="02000600000000000000" pitchFamily="50" charset="-128"/>
              </a:rPr>
              <a:t>1</a:t>
            </a:r>
            <a:r>
              <a:rPr lang="ja-JP" altLang="en-US" sz="1050" dirty="0" smtClean="0">
                <a:solidFill>
                  <a:srgbClr val="391A05"/>
                </a:solidFill>
                <a:latin typeface="03スマートフォントUI" panose="02000600000000000000" pitchFamily="50" charset="-128"/>
                <a:ea typeface="03スマートフォントUI" panose="02000600000000000000" pitchFamily="50" charset="-128"/>
              </a:rPr>
              <a:t>階）</a:t>
            </a:r>
            <a:endParaRPr lang="en-US" altLang="ja-JP" sz="1050" dirty="0" smtClean="0">
              <a:solidFill>
                <a:srgbClr val="391A05"/>
              </a:solidFill>
              <a:latin typeface="03スマートフォントUI" panose="02000600000000000000" pitchFamily="50" charset="-128"/>
              <a:ea typeface="03スマートフォントUI" panose="02000600000000000000" pitchFamily="50" charset="-128"/>
            </a:endParaRPr>
          </a:p>
          <a:p>
            <a:r>
              <a:rPr lang="ja-JP" altLang="en-US" sz="1400" dirty="0" smtClean="0">
                <a:solidFill>
                  <a:srgbClr val="391A05"/>
                </a:solidFill>
                <a:latin typeface="03スマートフォントUI" panose="02000600000000000000" pitchFamily="50" charset="-128"/>
                <a:ea typeface="03スマートフォントUI" panose="02000600000000000000" pitchFamily="50" charset="-128"/>
              </a:rPr>
              <a:t>　費用：無料</a:t>
            </a:r>
            <a:endParaRPr lang="en-US" altLang="ja-JP" sz="1400" dirty="0" smtClean="0">
              <a:solidFill>
                <a:srgbClr val="391A05"/>
              </a:solidFill>
              <a:latin typeface="03スマートフォントUI" panose="02000600000000000000" pitchFamily="50" charset="-128"/>
              <a:ea typeface="03スマートフォントUI" panose="02000600000000000000" pitchFamily="50" charset="-128"/>
            </a:endParaRPr>
          </a:p>
          <a:p>
            <a:r>
              <a:rPr kumimoji="1" lang="ja-JP" altLang="en-US" sz="1400" dirty="0" smtClean="0">
                <a:solidFill>
                  <a:srgbClr val="391A05"/>
                </a:solidFill>
                <a:latin typeface="03スマートフォントUI" panose="02000600000000000000" pitchFamily="50" charset="-128"/>
                <a:ea typeface="03スマートフォントUI" panose="02000600000000000000" pitchFamily="50" charset="-128"/>
              </a:rPr>
              <a:t>　申込：不要</a:t>
            </a:r>
            <a:r>
              <a:rPr lang="ja-JP" altLang="en-US" sz="1050" dirty="0" smtClean="0">
                <a:solidFill>
                  <a:srgbClr val="391A05"/>
                </a:solidFill>
                <a:latin typeface="03スマートフォントUI" panose="02000600000000000000" pitchFamily="50" charset="-128"/>
                <a:ea typeface="03スマートフォントUI" panose="02000600000000000000" pitchFamily="50" charset="-128"/>
              </a:rPr>
              <a:t>（手話通訳が必要な場合には、</a:t>
            </a:r>
            <a:r>
              <a:rPr lang="en-US" altLang="ja-JP" sz="1050" dirty="0" smtClean="0">
                <a:solidFill>
                  <a:srgbClr val="391A05"/>
                </a:solidFill>
                <a:latin typeface="03スマートフォントUI" panose="02000600000000000000" pitchFamily="50" charset="-128"/>
                <a:ea typeface="03スマートフォントUI" panose="02000600000000000000" pitchFamily="50" charset="-128"/>
              </a:rPr>
              <a:t>5/26</a:t>
            </a:r>
            <a:r>
              <a:rPr lang="ja-JP" altLang="en-US" sz="1050" dirty="0" err="1" smtClean="0">
                <a:solidFill>
                  <a:srgbClr val="391A05"/>
                </a:solidFill>
                <a:latin typeface="03スマートフォントUI" panose="02000600000000000000" pitchFamily="50" charset="-128"/>
                <a:ea typeface="03スマートフォントUI" panose="02000600000000000000" pitchFamily="50" charset="-128"/>
              </a:rPr>
              <a:t>までに</a:t>
            </a:r>
            <a:r>
              <a:rPr lang="ja-JP" altLang="en-US" sz="1050" dirty="0" smtClean="0">
                <a:solidFill>
                  <a:srgbClr val="391A05"/>
                </a:solidFill>
                <a:latin typeface="03スマートフォントUI" panose="02000600000000000000" pitchFamily="50" charset="-128"/>
                <a:ea typeface="03スマートフォントUI" panose="02000600000000000000" pitchFamily="50" charset="-128"/>
              </a:rPr>
              <a:t>申込をお願いします。）</a:t>
            </a:r>
            <a:r>
              <a:rPr lang="ja-JP" altLang="en-US" sz="1100" dirty="0" smtClean="0">
                <a:solidFill>
                  <a:srgbClr val="391A05"/>
                </a:solidFill>
                <a:latin typeface="03スマートフォントUI" panose="02000600000000000000" pitchFamily="50" charset="-128"/>
                <a:ea typeface="03スマートフォントUI" panose="02000600000000000000" pitchFamily="50" charset="-128"/>
              </a:rPr>
              <a:t>　</a:t>
            </a:r>
            <a:endParaRPr kumimoji="1" lang="ja-JP" altLang="en-US" sz="1600" dirty="0">
              <a:solidFill>
                <a:srgbClr val="391A05"/>
              </a:solidFill>
              <a:latin typeface="03スマートフォントUI" panose="02000600000000000000" pitchFamily="50" charset="-128"/>
              <a:ea typeface="03スマートフォントUI" panose="02000600000000000000" pitchFamily="50" charset="-128"/>
            </a:endParaRPr>
          </a:p>
        </p:txBody>
      </p:sp>
      <p:pic>
        <p:nvPicPr>
          <p:cNvPr id="5" name="図 4"/>
          <p:cNvPicPr>
            <a:picLocks noChangeAspect="1"/>
          </p:cNvPicPr>
          <p:nvPr/>
        </p:nvPicPr>
        <p:blipFill rotWithShape="1">
          <a:blip r:embed="rId5" cstate="print">
            <a:extLst>
              <a:ext uri="{28A0092B-C50C-407E-A947-70E740481C1C}">
                <a14:useLocalDpi xmlns:a14="http://schemas.microsoft.com/office/drawing/2010/main" val="0"/>
              </a:ext>
            </a:extLst>
          </a:blip>
          <a:srcRect l="9887" t="4986" r="7344" b="7202"/>
          <a:stretch/>
        </p:blipFill>
        <p:spPr>
          <a:xfrm>
            <a:off x="250946" y="8692684"/>
            <a:ext cx="972617" cy="1052286"/>
          </a:xfrm>
          <a:prstGeom prst="rect">
            <a:avLst/>
          </a:prstGeom>
        </p:spPr>
      </p:pic>
      <p:sp>
        <p:nvSpPr>
          <p:cNvPr id="8" name="テキスト ボックス 7"/>
          <p:cNvSpPr txBox="1"/>
          <p:nvPr/>
        </p:nvSpPr>
        <p:spPr>
          <a:xfrm>
            <a:off x="1110401" y="8694882"/>
            <a:ext cx="5355588" cy="733534"/>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お申込み・お問合せ</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ts val="500"/>
              </a:lnSpc>
            </a:pP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地域連携ステーション　フミコム</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5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電話：</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03-3812-3044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03-5800-2966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メール</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fumikomu@bunsyakyo.or.jp</a:t>
            </a:r>
          </a:p>
        </p:txBody>
      </p:sp>
      <p:sp>
        <p:nvSpPr>
          <p:cNvPr id="9" name="テキスト ボックス 8"/>
          <p:cNvSpPr txBox="1"/>
          <p:nvPr/>
        </p:nvSpPr>
        <p:spPr>
          <a:xfrm>
            <a:off x="1223563" y="9521770"/>
            <a:ext cx="5311069" cy="307777"/>
          </a:xfrm>
          <a:prstGeom prst="rect">
            <a:avLst/>
          </a:prstGeom>
          <a:noFill/>
        </p:spPr>
        <p:txBody>
          <a:bodyPr wrap="none" rtlCol="0">
            <a:spAutoFit/>
          </a:bodyPr>
          <a:lstStyle/>
          <a:p>
            <a:r>
              <a:rPr kumimoji="1" lang="ja-JP" altLang="en-US"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フミコムは、文京区社会福祉協議会が区や地域住民・ボランティア・</a:t>
            </a:r>
            <a:r>
              <a:rPr kumimoji="1" lang="en-US" altLang="ja-JP"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NPO</a:t>
            </a:r>
            <a:r>
              <a:rPr kumimoji="1" lang="ja-JP" altLang="en-US"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・大学等と連携して</a:t>
            </a:r>
            <a:r>
              <a:rPr kumimoji="1" lang="ja-JP" altLang="en-US"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新たなつながりを創出し、</a:t>
            </a:r>
            <a:endParaRPr kumimoji="1" lang="en-US" altLang="ja-JP"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700" dirty="0" smtClean="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地域の活性化や地域課題の解決を図っていくための協働の拠点です。</a:t>
            </a:r>
            <a:endParaRPr kumimoji="1" lang="ja-JP" altLang="en-US" sz="700"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214290" y="1519504"/>
            <a:ext cx="4288353" cy="1077218"/>
          </a:xfrm>
          <a:prstGeom prst="rect">
            <a:avLst/>
          </a:prstGeom>
          <a:noFill/>
        </p:spPr>
        <p:txBody>
          <a:bodyPr wrap="none" rtlCol="0">
            <a:spAutoFit/>
          </a:bodyPr>
          <a:lstStyle/>
          <a:p>
            <a:pPr algn="ctr"/>
            <a:r>
              <a:rPr lang="ja-JP" altLang="en-US" sz="32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現場</a:t>
            </a:r>
            <a:r>
              <a:rPr lang="ja-JP" altLang="en-US" sz="3200" dirty="0">
                <a:latin typeface="HGS創英角ｺﾞｼｯｸUB" panose="020B0900000000000000" pitchFamily="50" charset="-128"/>
                <a:ea typeface="HGS創英角ｺﾞｼｯｸUB" panose="020B0900000000000000" pitchFamily="50" charset="-128"/>
                <a:cs typeface="メイリオ" panose="020B0604030504040204" pitchFamily="50" charset="-128"/>
              </a:rPr>
              <a:t>発</a:t>
            </a:r>
            <a:r>
              <a:rPr lang="ja-JP" altLang="en-US" sz="32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！学生が伝える</a:t>
            </a:r>
            <a:endParaRPr lang="en-US" altLang="ja-JP" sz="3200" dirty="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pPr algn="ctr"/>
            <a:r>
              <a:rPr kumimoji="1" lang="ja-JP" altLang="en-US" sz="32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rPr>
              <a:t>“ボーダーレス社会”</a:t>
            </a:r>
            <a:endParaRPr kumimoji="1" lang="en-US" altLang="ja-JP" sz="3200" dirty="0" smtClean="0">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sp>
        <p:nvSpPr>
          <p:cNvPr id="14" name="テキスト ボックス 13"/>
          <p:cNvSpPr txBox="1"/>
          <p:nvPr/>
        </p:nvSpPr>
        <p:spPr>
          <a:xfrm>
            <a:off x="250946" y="2643812"/>
            <a:ext cx="6215044" cy="861774"/>
          </a:xfrm>
          <a:prstGeom prst="rect">
            <a:avLst/>
          </a:prstGeom>
          <a:noFill/>
        </p:spPr>
        <p:txBody>
          <a:bodyPr wrap="square" rtlCol="0">
            <a:spAutoFit/>
          </a:bodyPr>
          <a:lstStyle/>
          <a:p>
            <a:pPr>
              <a:lnSpc>
                <a:spcPts val="15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都内を訪れる外国人観光客は年間約</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1,200</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万人</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、都内に住む外国人は約</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42</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万人</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5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日現在）</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と、ここ数年で急激に国際化が進んでいます。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今回のゲストは、訪日</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外国人観光客</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にガイドツアーを行う学生団体（高校生）と</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、外国にルーツを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持つ</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方</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の学習支援をしている学生ボランティア</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団体（大学生）。“ボーダーレス社会”の最前線にい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学生のお話を聴きながら、私たちに</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できることを考えてみませんか？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540032" y="549264"/>
            <a:ext cx="2505814" cy="276999"/>
          </a:xfrm>
          <a:prstGeom prst="rect">
            <a:avLst/>
          </a:prstGeom>
          <a:noFill/>
        </p:spPr>
        <p:txBody>
          <a:bodyPr wrap="non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つながりづくりの“キッカケ”の場</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ホームベース 20"/>
          <p:cNvSpPr/>
          <p:nvPr/>
        </p:nvSpPr>
        <p:spPr>
          <a:xfrm flipH="1">
            <a:off x="3503236" y="3756364"/>
            <a:ext cx="2902354" cy="1403747"/>
          </a:xfrm>
          <a:prstGeom prst="homePlate">
            <a:avLst>
              <a:gd name="adj" fmla="val 2637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737048" y="3871358"/>
            <a:ext cx="2728941" cy="1184940"/>
          </a:xfrm>
          <a:prstGeom prst="rect">
            <a:avLst/>
          </a:prstGeom>
          <a:noFill/>
        </p:spPr>
        <p:txBody>
          <a:bodyPr wrap="squar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中柴 智貴</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さん</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Explore</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Japan</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NPO</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法人</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Curiosity</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の高校生向けの社会体験プログラム</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「まじプロ」での活動を契機に「</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Explore Japan</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」を立ち上げ、訪日外国人観光客向けのガイドツアーを行っている。</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現在、成蹊高校</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年生。</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ホームベース 21"/>
          <p:cNvSpPr/>
          <p:nvPr/>
        </p:nvSpPr>
        <p:spPr>
          <a:xfrm>
            <a:off x="372212" y="5493220"/>
            <a:ext cx="2856201" cy="1528386"/>
          </a:xfrm>
          <a:prstGeom prst="homePlate">
            <a:avLst>
              <a:gd name="adj" fmla="val 2637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63249" y="5619358"/>
            <a:ext cx="2613694" cy="1292662"/>
          </a:xfrm>
          <a:prstGeom prst="rect">
            <a:avLst/>
          </a:prstGeom>
          <a:noFill/>
        </p:spPr>
        <p:txBody>
          <a:bodyPr wrap="squar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岡野 香</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帆</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さん</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工藤 みなみ</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さ</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ん</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（日本語教室</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SPIRIT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東洋大学（社会文化システム学科）公認・後援の学生サークル。アットホームな雰囲気の中、大学生が外国にルーツを持つ方の学習のサポートをしている。</a:t>
            </a:r>
          </a:p>
        </p:txBody>
      </p:sp>
      <p:grpSp>
        <p:nvGrpSpPr>
          <p:cNvPr id="12" name="グループ化 11"/>
          <p:cNvGrpSpPr/>
          <p:nvPr/>
        </p:nvGrpSpPr>
        <p:grpSpPr>
          <a:xfrm>
            <a:off x="294712" y="3585918"/>
            <a:ext cx="3063754" cy="1756799"/>
            <a:chOff x="269120" y="3646774"/>
            <a:chExt cx="2769378" cy="1547698"/>
          </a:xfrm>
        </p:grpSpPr>
        <p:pic>
          <p:nvPicPr>
            <p:cNvPr id="10" name="図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9775" y="3646774"/>
              <a:ext cx="1028723" cy="1545499"/>
            </a:xfrm>
            <a:prstGeom prst="rect">
              <a:avLst/>
            </a:prstGeom>
            <a:ln>
              <a:noFill/>
            </a:ln>
            <a:effectLst>
              <a:softEdge rad="112500"/>
            </a:effectLst>
          </p:spPr>
        </p:pic>
        <p:pic>
          <p:nvPicPr>
            <p:cNvPr id="11" name="図 10"/>
            <p:cNvPicPr>
              <a:picLocks noChangeAspect="1"/>
            </p:cNvPicPr>
            <p:nvPr/>
          </p:nvPicPr>
          <p:blipFill rotWithShape="1">
            <a:blip r:embed="rId7" cstate="print">
              <a:extLst>
                <a:ext uri="{28A0092B-C50C-407E-A947-70E740481C1C}">
                  <a14:useLocalDpi xmlns:a14="http://schemas.microsoft.com/office/drawing/2010/main" val="0"/>
                </a:ext>
              </a:extLst>
            </a:blip>
            <a:srcRect l="14306" r="10833"/>
            <a:stretch/>
          </p:blipFill>
          <p:spPr>
            <a:xfrm>
              <a:off x="269120" y="3646774"/>
              <a:ext cx="1740655" cy="1547698"/>
            </a:xfrm>
            <a:prstGeom prst="rect">
              <a:avLst/>
            </a:prstGeom>
            <a:ln>
              <a:noFill/>
            </a:ln>
            <a:effectLst>
              <a:softEdge rad="112500"/>
            </a:effectLst>
          </p:spPr>
        </p:pic>
      </p:grpSp>
      <p:pic>
        <p:nvPicPr>
          <p:cNvPr id="15" name="図 14"/>
          <p:cNvPicPr>
            <a:picLocks noChangeAspect="1"/>
          </p:cNvPicPr>
          <p:nvPr/>
        </p:nvPicPr>
        <p:blipFill rotWithShape="1">
          <a:blip r:embed="rId8" cstate="print">
            <a:extLst>
              <a:ext uri="{28A0092B-C50C-407E-A947-70E740481C1C}">
                <a14:useLocalDpi xmlns:a14="http://schemas.microsoft.com/office/drawing/2010/main" val="0"/>
              </a:ext>
            </a:extLst>
          </a:blip>
          <a:srcRect r="6805"/>
          <a:stretch/>
        </p:blipFill>
        <p:spPr>
          <a:xfrm>
            <a:off x="3237377" y="5299215"/>
            <a:ext cx="3168214" cy="1911332"/>
          </a:xfrm>
          <a:prstGeom prst="rect">
            <a:avLst/>
          </a:prstGeom>
          <a:ln>
            <a:noFill/>
          </a:ln>
          <a:effectLst>
            <a:softEdge rad="112500"/>
          </a:effectLst>
        </p:spPr>
      </p:pic>
    </p:spTree>
    <p:extLst>
      <p:ext uri="{BB962C8B-B14F-4D97-AF65-F5344CB8AC3E}">
        <p14:creationId xmlns:p14="http://schemas.microsoft.com/office/powerpoint/2010/main" val="3289973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TotalTime>
  <Words>176</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03スマートフォントUI</vt:lpstr>
      <vt:lpstr>07やさしさゴシックボールド</vt:lpstr>
      <vt:lpstr>HGS創英角ｺﾞｼｯｸUB</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フミコム３</dc:creator>
  <cp:lastModifiedBy>フミコム３</cp:lastModifiedBy>
  <cp:revision>33</cp:revision>
  <cp:lastPrinted>2017-05-17T06:37:27Z</cp:lastPrinted>
  <dcterms:created xsi:type="dcterms:W3CDTF">2017-05-11T01:50:16Z</dcterms:created>
  <dcterms:modified xsi:type="dcterms:W3CDTF">2017-05-17T06:48:15Z</dcterms:modified>
</cp:coreProperties>
</file>