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88163" cy="10020300"/>
  <p:embeddedFontLst>
    <p:embeddedFont>
      <p:font typeface="BIZ UDPゴシック" panose="020B0400000000000000" pitchFamily="50" charset="-128"/>
      <p:regular r:id="rId5"/>
      <p:bold r:id="rId6"/>
    </p:embeddedFont>
    <p:embeddedFont>
      <p:font typeface="BIZ UDゴシック" panose="020B0400000000000000" pitchFamily="49" charset="-128"/>
      <p:regular r:id="rId7"/>
      <p:bold r:id="rId8"/>
    </p:embeddedFont>
    <p:embeddedFont>
      <p:font typeface="HGS創英角ﾎﾟｯﾌﾟ体" panose="040B0A00000000000000" pitchFamily="50" charset="-128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9AA0A6"/>
          </p15:clr>
        </p15:guide>
        <p15:guide id="2" pos="384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4w8RdGqsQPQmliPLFJrfJmNYN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customschemas.google.com/relationships/presentationmetadata" Target="NUL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8" y="4759644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89" tIns="96589" rIns="96589" bIns="9658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18" y="4759644"/>
            <a:ext cx="5510530" cy="4509135"/>
          </a:xfrm>
          <a:prstGeom prst="rect">
            <a:avLst/>
          </a:prstGeom>
        </p:spPr>
        <p:txBody>
          <a:bodyPr spcFirstLastPara="1" wrap="square" lIns="96589" tIns="96589" rIns="96589" bIns="965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8818" y="4759644"/>
            <a:ext cx="5510530" cy="4509135"/>
          </a:xfrm>
          <a:prstGeom prst="rect">
            <a:avLst/>
          </a:prstGeom>
        </p:spPr>
        <p:txBody>
          <a:bodyPr spcFirstLastPara="1" wrap="square" lIns="96589" tIns="96589" rIns="96589" bIns="965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CC263D-8DD4-4F33-BA41-7861C91A25BF}"/>
              </a:ext>
            </a:extLst>
          </p:cNvPr>
          <p:cNvGrpSpPr/>
          <p:nvPr/>
        </p:nvGrpSpPr>
        <p:grpSpPr>
          <a:xfrm>
            <a:off x="7492078" y="86861"/>
            <a:ext cx="4620900" cy="983912"/>
            <a:chOff x="7326489" y="246648"/>
            <a:chExt cx="4620900" cy="983912"/>
          </a:xfrm>
        </p:grpSpPr>
        <p:sp>
          <p:nvSpPr>
            <p:cNvPr id="13" name="Google Shape;85;p1">
              <a:extLst>
                <a:ext uri="{FF2B5EF4-FFF2-40B4-BE49-F238E27FC236}">
                  <a16:creationId xmlns:a16="http://schemas.microsoft.com/office/drawing/2014/main" id="{685DB029-FAA9-4582-B099-5ADB191171B7}"/>
                </a:ext>
              </a:extLst>
            </p:cNvPr>
            <p:cNvSpPr/>
            <p:nvPr/>
          </p:nvSpPr>
          <p:spPr>
            <a:xfrm>
              <a:off x="7326489" y="246648"/>
              <a:ext cx="4620900" cy="98391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1B6371A-FFBD-45D3-9EAF-BCDC8791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4980" y="530392"/>
              <a:ext cx="4403918" cy="645790"/>
            </a:xfrm>
            <a:prstGeom prst="rect">
              <a:avLst/>
            </a:prstGeom>
          </p:spPr>
        </p:pic>
      </p:grp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795DFA07-65C9-47DA-A905-3935F6C14D4E}"/>
              </a:ext>
            </a:extLst>
          </p:cNvPr>
          <p:cNvSpPr txBox="1"/>
          <p:nvPr/>
        </p:nvSpPr>
        <p:spPr>
          <a:xfrm>
            <a:off x="8628928" y="86861"/>
            <a:ext cx="23472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文京区地域子育て支援拠点</a:t>
            </a:r>
            <a:endParaRPr sz="11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45" y="744533"/>
            <a:ext cx="4574399" cy="432726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01674" y="266575"/>
            <a:ext cx="4574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【地図】(音羽ダイコクビル1階にローソンがあります)</a:t>
            </a:r>
            <a:endParaRPr sz="1400" dirty="0">
              <a:solidFill>
                <a:schemeClr val="accent2">
                  <a:lumMod val="7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0" y="5189625"/>
            <a:ext cx="517607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lang="ja-JP" sz="10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sz="10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ホームページ</a:t>
            </a:r>
            <a:r>
              <a:rPr lang="en-US" altLang="ja-JP" sz="10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】</a:t>
            </a:r>
            <a:r>
              <a:rPr lang="ja-JP" sz="10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　</a:t>
            </a:r>
            <a:endParaRPr lang="en-US" altLang="ja-JP" sz="1000" dirty="0">
              <a:solidFill>
                <a:schemeClr val="accent2">
                  <a:lumMod val="7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     </a:t>
            </a:r>
            <a:r>
              <a:rPr lang="ja-JP" sz="10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ＱＲコード</a:t>
            </a:r>
            <a:endParaRPr sz="1000" dirty="0">
              <a:solidFill>
                <a:schemeClr val="accent2">
                  <a:lumMod val="7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0" y="6199150"/>
            <a:ext cx="52048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Arial Black"/>
                <a:sym typeface="Arial Black"/>
              </a:rPr>
              <a:t>　　　</a:t>
            </a:r>
            <a:r>
              <a:rPr lang="ja-JP" sz="12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Arial Black"/>
                <a:sym typeface="Arial Black"/>
              </a:rPr>
              <a:t>【運営団体】</a:t>
            </a:r>
            <a:endParaRPr sz="1200" dirty="0">
              <a:solidFill>
                <a:schemeClr val="accent2">
                  <a:lumMod val="7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　　　　　</a:t>
            </a: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特定非営利活動法人オアシス</a:t>
            </a:r>
            <a:endParaRPr sz="1200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1532D6A-064B-4211-A4BD-FBC1328FDB29}"/>
              </a:ext>
            </a:extLst>
          </p:cNvPr>
          <p:cNvGrpSpPr/>
          <p:nvPr/>
        </p:nvGrpSpPr>
        <p:grpSpPr>
          <a:xfrm>
            <a:off x="6341933" y="82965"/>
            <a:ext cx="1095900" cy="1077900"/>
            <a:chOff x="5848049" y="146040"/>
            <a:chExt cx="1095900" cy="1077900"/>
          </a:xfrm>
        </p:grpSpPr>
        <p:pic>
          <p:nvPicPr>
            <p:cNvPr id="17" name="Google Shape;88;p1">
              <a:extLst>
                <a:ext uri="{FF2B5EF4-FFF2-40B4-BE49-F238E27FC236}">
                  <a16:creationId xmlns:a16="http://schemas.microsoft.com/office/drawing/2014/main" id="{E8DD752B-FB4B-4A97-8389-78FB4E774E1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758" r="8923"/>
            <a:stretch/>
          </p:blipFill>
          <p:spPr>
            <a:xfrm>
              <a:off x="5886393" y="146040"/>
              <a:ext cx="1019215" cy="99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89;p1">
              <a:extLst>
                <a:ext uri="{FF2B5EF4-FFF2-40B4-BE49-F238E27FC236}">
                  <a16:creationId xmlns:a16="http://schemas.microsoft.com/office/drawing/2014/main" id="{E9D47B11-7289-4743-BA80-97E571BF38DA}"/>
                </a:ext>
              </a:extLst>
            </p:cNvPr>
            <p:cNvSpPr/>
            <p:nvPr/>
          </p:nvSpPr>
          <p:spPr>
            <a:xfrm>
              <a:off x="5848049" y="146040"/>
              <a:ext cx="1095900" cy="1077900"/>
            </a:xfrm>
            <a:prstGeom prst="ellipse">
              <a:avLst/>
            </a:pr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0" name="Google Shape;84;p1">
            <a:extLst>
              <a:ext uri="{FF2B5EF4-FFF2-40B4-BE49-F238E27FC236}">
                <a16:creationId xmlns:a16="http://schemas.microsoft.com/office/drawing/2014/main" id="{6BFE9231-ACE9-4B7A-9D49-95C410C8769A}"/>
              </a:ext>
            </a:extLst>
          </p:cNvPr>
          <p:cNvSpPr txBox="1"/>
          <p:nvPr/>
        </p:nvSpPr>
        <p:spPr>
          <a:xfrm>
            <a:off x="6356171" y="1605565"/>
            <a:ext cx="58869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ja-JP" altLang="en-US" sz="1800" dirty="0">
                <a:solidFill>
                  <a:srgbClr val="833C0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おひさま０・１・２ ご利用案内</a:t>
            </a:r>
            <a:endParaRPr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Google Shape;86;p1">
            <a:extLst>
              <a:ext uri="{FF2B5EF4-FFF2-40B4-BE49-F238E27FC236}">
                <a16:creationId xmlns:a16="http://schemas.microsoft.com/office/drawing/2014/main" id="{7CA334E8-804F-4501-9274-C453CC44CCD0}"/>
              </a:ext>
            </a:extLst>
          </p:cNvPr>
          <p:cNvSpPr/>
          <p:nvPr/>
        </p:nvSpPr>
        <p:spPr>
          <a:xfrm>
            <a:off x="6277149" y="1444609"/>
            <a:ext cx="5835829" cy="171108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住所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〒</a:t>
            </a:r>
            <a:r>
              <a:rPr lang="en-US" alt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112-0013</a:t>
            </a:r>
            <a:endParaRPr lang="ja-JP" altLang="en-US" sz="1200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文京区音羽１ー２０ー２ 音羽ダイコクビル２０１</a:t>
            </a:r>
            <a:endParaRPr lang="en-US" altLang="ja-JP" sz="1200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</a:t>
            </a:r>
            <a:r>
              <a:rPr lang="en-US" alt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ベビーカー置き場・駐輪場あります。</a:t>
            </a:r>
          </a:p>
          <a:p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endParaRPr sz="1200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19152" indent="-719152"/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最寄り駅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	</a:t>
            </a:r>
            <a:endParaRPr lang="en-US" altLang="ja-JP" sz="1200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19152" indent="-719152">
              <a:tabLst>
                <a:tab pos="3232215" algn="l"/>
              </a:tabLst>
            </a:pP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〇東京メトロ有楽町線　　　　　　　　　　「護国寺」駅下車 徒歩５分</a:t>
            </a:r>
            <a:endParaRPr sz="1200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19152" indent="-719152">
              <a:tabLst>
                <a:tab pos="2960747" algn="l"/>
                <a:tab pos="3232215" algn="l"/>
              </a:tabLst>
            </a:pP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〇都営バス上５８系統早稲田～上野広小路　「音羽２丁目」停留所 徒歩６分 </a:t>
            </a:r>
            <a:endParaRPr lang="en-US" altLang="ja-JP" sz="1200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19152" indent="-719152"/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〇Ｂ</a:t>
            </a:r>
            <a:r>
              <a:rPr lang="en-US" alt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―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ぐる目白台・小日向ルート　　　　　「講談社前」停留所 徒歩６分</a:t>
            </a:r>
            <a:endParaRPr sz="1200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　　　　　　　　「関口２丁目」停留所 徒歩５分</a:t>
            </a:r>
            <a:endParaRPr sz="1200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" name="Google Shape;87;p1">
            <a:extLst>
              <a:ext uri="{FF2B5EF4-FFF2-40B4-BE49-F238E27FC236}">
                <a16:creationId xmlns:a16="http://schemas.microsoft.com/office/drawing/2014/main" id="{8D312FF9-9FA3-4AE6-9F42-0287C8B0717B}"/>
              </a:ext>
            </a:extLst>
          </p:cNvPr>
          <p:cNvSpPr/>
          <p:nvPr/>
        </p:nvSpPr>
        <p:spPr>
          <a:xfrm>
            <a:off x="6277148" y="3329539"/>
            <a:ext cx="5835829" cy="3441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対象年齢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主に</a:t>
            </a:r>
            <a:r>
              <a:rPr lang="en-US" altLang="ja-JP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ja-JP" altLang="en-US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歳児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r>
              <a:rPr lang="en-US" altLang="ja-JP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歳児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までのお子様と保護者</a:t>
            </a:r>
            <a:endParaRPr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幼稚園年少組入園前まで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対象年齢以外の未就学児の兄姉も可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利用曜日・時間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日～木曜日　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9:30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金・土・祝日・年末年始を除く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endParaRPr lang="en-US" altLang="ja-JP"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利用区分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①　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9:30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ランチタイム　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45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12:30)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</a:t>
            </a:r>
            <a:b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② 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13:00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  <a:endParaRPr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892193" indent="-892193"/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利用方法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　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利用したい日と時間をお電話でご予約ください。</a:t>
            </a:r>
            <a:b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en-US" alt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定員制を設けております。当日のお電話でも空きがあれば</a:t>
            </a:r>
            <a:endParaRPr lang="en-US" altLang="ja-JP"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892193" indent="-892193"/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 ご利用いただけます。　　　　　　　　　</a:t>
            </a:r>
            <a:endParaRPr lang="en-US" altLang="ja-JP"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892193" indent="-892193"/>
            <a:endParaRPr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利用料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無 料</a:t>
            </a:r>
            <a:endParaRPr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en-US" altLang="ja-JP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03-6902-0041</a:t>
            </a:r>
            <a:endParaRPr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Google Shape;84;p1">
            <a:extLst>
              <a:ext uri="{FF2B5EF4-FFF2-40B4-BE49-F238E27FC236}">
                <a16:creationId xmlns:a16="http://schemas.microsoft.com/office/drawing/2014/main" id="{F2E1A112-58F6-4BB6-B651-93CBB049E235}"/>
              </a:ext>
            </a:extLst>
          </p:cNvPr>
          <p:cNvSpPr txBox="1"/>
          <p:nvPr/>
        </p:nvSpPr>
        <p:spPr>
          <a:xfrm>
            <a:off x="6226075" y="1121338"/>
            <a:ext cx="58869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ja-JP" altLang="en-US" sz="1800" dirty="0">
                <a:solidFill>
                  <a:srgbClr val="833C0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ご利用案内</a:t>
            </a:r>
            <a:endParaRPr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DAE696-C674-A4C0-7CB5-ABD46D521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144" y="5204978"/>
            <a:ext cx="926893" cy="92689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2E1A995-62BC-5DCF-F2F0-53F29E64AA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0700" b="42107"/>
          <a:stretch/>
        </p:blipFill>
        <p:spPr>
          <a:xfrm>
            <a:off x="3855995" y="5212345"/>
            <a:ext cx="1153195" cy="97163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726AA6-0064-12F5-C6AF-0DFFF9B171B9}"/>
              </a:ext>
            </a:extLst>
          </p:cNvPr>
          <p:cNvSpPr txBox="1"/>
          <p:nvPr/>
        </p:nvSpPr>
        <p:spPr>
          <a:xfrm>
            <a:off x="2764258" y="5198233"/>
            <a:ext cx="144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【</a:t>
            </a:r>
            <a:r>
              <a:rPr kumimoji="1" lang="en-US" altLang="ja-JP" sz="1000" dirty="0">
                <a:solidFill>
                  <a:srgbClr val="00B050"/>
                </a:solidFill>
              </a:rPr>
              <a:t>Instagram</a:t>
            </a:r>
            <a:r>
              <a:rPr kumimoji="1" lang="en-US" altLang="ja-JP" dirty="0">
                <a:solidFill>
                  <a:srgbClr val="00B050"/>
                </a:solidFill>
              </a:rPr>
              <a:t>】</a:t>
            </a:r>
          </a:p>
          <a:p>
            <a:r>
              <a:rPr kumimoji="1" lang="ja-JP" altLang="en-US" dirty="0">
                <a:solidFill>
                  <a:srgbClr val="00B050"/>
                </a:solidFill>
              </a:rPr>
              <a:t>　　</a:t>
            </a:r>
            <a:r>
              <a:rPr kumimoji="1" lang="en-US" altLang="ja-JP" sz="1000" dirty="0">
                <a:solidFill>
                  <a:srgbClr val="00B050"/>
                </a:solidFill>
              </a:rPr>
              <a:t>QR</a:t>
            </a:r>
            <a:r>
              <a:rPr kumimoji="1" lang="ja-JP" altLang="en-US" sz="1000" dirty="0">
                <a:solidFill>
                  <a:srgbClr val="00B050"/>
                </a:solidFill>
              </a:rPr>
              <a:t>コード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055824-198A-E556-96A7-B24E69EEF26F}"/>
              </a:ext>
            </a:extLst>
          </p:cNvPr>
          <p:cNvSpPr txBox="1"/>
          <p:nvPr/>
        </p:nvSpPr>
        <p:spPr>
          <a:xfrm rot="11072490" flipV="1">
            <a:off x="2320687" y="2047373"/>
            <a:ext cx="56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highlight>
                  <a:srgbClr val="FFFF00"/>
                </a:highlight>
              </a:rPr>
              <a:t>６番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0611E5-E26D-49B4-E3F4-912D6951B205}"/>
              </a:ext>
            </a:extLst>
          </p:cNvPr>
          <p:cNvSpPr txBox="1"/>
          <p:nvPr/>
        </p:nvSpPr>
        <p:spPr>
          <a:xfrm>
            <a:off x="2810410" y="1934299"/>
            <a:ext cx="526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highlight>
                  <a:srgbClr val="FFFF00"/>
                </a:highlight>
              </a:rPr>
              <a:t>5</a:t>
            </a:r>
            <a:r>
              <a:rPr kumimoji="1" lang="ja-JP" altLang="en-US" sz="1000" dirty="0">
                <a:highlight>
                  <a:srgbClr val="FFFF00"/>
                </a:highlight>
              </a:rPr>
              <a:t>番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482901" y="83575"/>
            <a:ext cx="5171581" cy="750953"/>
          </a:xfrm>
          <a:prstGeom prst="wedgeEllipseCallout">
            <a:avLst>
              <a:gd name="adj1" fmla="val -20388"/>
              <a:gd name="adj2" fmla="val 46940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non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spc="-150" dirty="0">
                <a:solidFill>
                  <a:schemeClr val="dk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sym typeface="Arial"/>
              </a:rPr>
              <a:t>　　　　　　　　　　　　</a:t>
            </a:r>
            <a:r>
              <a:rPr lang="ja-JP" sz="1600" spc="-150" dirty="0">
                <a:solidFill>
                  <a:schemeClr val="dk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sym typeface="Arial"/>
              </a:rPr>
              <a:t>ってどんなところ</a:t>
            </a:r>
            <a:r>
              <a:rPr lang="ja-JP" altLang="en-US" sz="1600" spc="-150" dirty="0">
                <a:solidFill>
                  <a:schemeClr val="dk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sym typeface="Arial"/>
              </a:rPr>
              <a:t>？</a:t>
            </a:r>
            <a:endParaRPr lang="en-US" altLang="ja-JP" sz="1600" spc="-150" dirty="0">
              <a:solidFill>
                <a:schemeClr val="dk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sym typeface="Arial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082367" y="1602268"/>
            <a:ext cx="1076326" cy="1341120"/>
            <a:chOff x="26988" y="77842"/>
            <a:chExt cx="1459839" cy="1983362"/>
          </a:xfrm>
        </p:grpSpPr>
        <p:sp>
          <p:nvSpPr>
            <p:cNvPr id="101" name="Google Shape;101;p2"/>
            <p:cNvSpPr/>
            <p:nvPr/>
          </p:nvSpPr>
          <p:spPr>
            <a:xfrm>
              <a:off x="320239" y="77842"/>
              <a:ext cx="817778" cy="1983362"/>
            </a:xfrm>
            <a:custGeom>
              <a:avLst/>
              <a:gdLst/>
              <a:ahLst/>
              <a:cxnLst/>
              <a:rect l="l" t="t" r="r" b="b"/>
              <a:pathLst>
                <a:path w="901700" h="376555" extrusionOk="0">
                  <a:moveTo>
                    <a:pt x="0" y="0"/>
                  </a:moveTo>
                  <a:lnTo>
                    <a:pt x="901700" y="0"/>
                  </a:lnTo>
                  <a:lnTo>
                    <a:pt x="901700" y="376555"/>
                  </a:lnTo>
                  <a:lnTo>
                    <a:pt x="469900" y="328897"/>
                  </a:lnTo>
                  <a:lnTo>
                    <a:pt x="0" y="376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6988" y="269504"/>
              <a:ext cx="1459839" cy="110710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2F54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dirty="0">
                  <a:solidFill>
                    <a:srgbClr val="00206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Arial"/>
                </a:rPr>
                <a:t>気軽に訪れて</a:t>
              </a:r>
              <a:endParaRPr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dirty="0">
                  <a:solidFill>
                    <a:srgbClr val="00206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Arial"/>
                </a:rPr>
                <a:t>ほっとできる</a:t>
              </a:r>
              <a:endParaRPr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0" marR="0" lvl="0" indent="6350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dirty="0">
                  <a:solidFill>
                    <a:srgbClr val="00206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Arial"/>
                </a:rPr>
                <a:t>場所</a:t>
              </a:r>
              <a:endParaRPr sz="1000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1549093" y="3153445"/>
            <a:ext cx="1042035" cy="1386205"/>
            <a:chOff x="-1435799" y="480910"/>
            <a:chExt cx="1521208" cy="1307999"/>
          </a:xfrm>
        </p:grpSpPr>
        <p:sp>
          <p:nvSpPr>
            <p:cNvPr id="106" name="Google Shape;106;p2"/>
            <p:cNvSpPr/>
            <p:nvPr/>
          </p:nvSpPr>
          <p:spPr>
            <a:xfrm>
              <a:off x="-1114038" y="480910"/>
              <a:ext cx="851760" cy="1307999"/>
            </a:xfrm>
            <a:custGeom>
              <a:avLst/>
              <a:gdLst/>
              <a:ahLst/>
              <a:cxnLst/>
              <a:rect l="l" t="t" r="r" b="b"/>
              <a:pathLst>
                <a:path w="901700" h="376555" extrusionOk="0">
                  <a:moveTo>
                    <a:pt x="0" y="0"/>
                  </a:moveTo>
                  <a:lnTo>
                    <a:pt x="901700" y="0"/>
                  </a:lnTo>
                  <a:lnTo>
                    <a:pt x="901700" y="376555"/>
                  </a:lnTo>
                  <a:lnTo>
                    <a:pt x="469900" y="328897"/>
                  </a:lnTo>
                  <a:lnTo>
                    <a:pt x="0" y="376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435799" y="702060"/>
              <a:ext cx="1521208" cy="72255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BF9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dirty="0">
                  <a:solidFill>
                    <a:srgbClr val="9900CC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Arial"/>
                </a:rPr>
                <a:t>子育て相談が</a:t>
              </a:r>
              <a:endParaRPr dirty="0">
                <a:solidFill>
                  <a:srgbClr val="9900CC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0" marR="0" lvl="0" indent="12700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dirty="0">
                  <a:solidFill>
                    <a:srgbClr val="9900CC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Arial"/>
                </a:rPr>
                <a:t>できる場所</a:t>
              </a:r>
              <a:endParaRPr dirty="0">
                <a:solidFill>
                  <a:srgbClr val="9900CC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4054179" y="1633864"/>
            <a:ext cx="1072515" cy="1312545"/>
            <a:chOff x="-2130340" y="199351"/>
            <a:chExt cx="1649667" cy="1841888"/>
          </a:xfrm>
        </p:grpSpPr>
        <p:sp>
          <p:nvSpPr>
            <p:cNvPr id="109" name="Google Shape;109;p2"/>
            <p:cNvSpPr/>
            <p:nvPr/>
          </p:nvSpPr>
          <p:spPr>
            <a:xfrm>
              <a:off x="-1772863" y="199351"/>
              <a:ext cx="901699" cy="1841888"/>
            </a:xfrm>
            <a:custGeom>
              <a:avLst/>
              <a:gdLst/>
              <a:ahLst/>
              <a:cxnLst/>
              <a:rect l="l" t="t" r="r" b="b"/>
              <a:pathLst>
                <a:path w="901700" h="376555" extrusionOk="0">
                  <a:moveTo>
                    <a:pt x="0" y="0"/>
                  </a:moveTo>
                  <a:lnTo>
                    <a:pt x="901700" y="0"/>
                  </a:lnTo>
                  <a:lnTo>
                    <a:pt x="901700" y="376555"/>
                  </a:lnTo>
                  <a:lnTo>
                    <a:pt x="469900" y="328897"/>
                  </a:lnTo>
                  <a:lnTo>
                    <a:pt x="0" y="376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2130340" y="383809"/>
              <a:ext cx="1649667" cy="103118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dirty="0">
                  <a:solidFill>
                    <a:srgbClr val="FF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Arial"/>
                </a:rPr>
                <a:t>色々な情報が</a:t>
              </a:r>
              <a:endParaRPr lang="en-US" altLang="ja-JP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000" dirty="0">
                  <a:solidFill>
                    <a:srgbClr val="FF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Arial"/>
                </a:rPr>
                <a:t>交換</a:t>
              </a:r>
              <a:r>
                <a:rPr lang="ja-JP" sz="1000" dirty="0">
                  <a:solidFill>
                    <a:srgbClr val="FF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Arial"/>
                </a:rPr>
                <a:t>できる場所</a:t>
              </a:r>
              <a:endParaRPr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11" name="Google Shape;111;p2"/>
          <p:cNvSpPr txBox="1"/>
          <p:nvPr/>
        </p:nvSpPr>
        <p:spPr>
          <a:xfrm>
            <a:off x="220525" y="933460"/>
            <a:ext cx="5670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「</a:t>
            </a:r>
            <a:r>
              <a:rPr lang="ja-JP" sz="1200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楽しく・気軽に・無理なく</a:t>
            </a: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」を基本に地域に根差した子育て拠点施設です。</a:t>
            </a:r>
            <a:endParaRPr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０</a:t>
            </a: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歳児から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２</a:t>
            </a: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歳児まで(幼稚園年少組入園前まで)のお子様と保護者を対象にしたあそび場</a:t>
            </a: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</a:t>
            </a: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す。</a:t>
            </a:r>
            <a:endParaRPr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12" name="Google Shape;112;p2"/>
          <p:cNvGrpSpPr/>
          <p:nvPr/>
        </p:nvGrpSpPr>
        <p:grpSpPr>
          <a:xfrm>
            <a:off x="2505711" y="1974343"/>
            <a:ext cx="1352550" cy="1305560"/>
            <a:chOff x="-710041" y="583893"/>
            <a:chExt cx="1788293" cy="1153258"/>
          </a:xfrm>
        </p:grpSpPr>
        <p:sp>
          <p:nvSpPr>
            <p:cNvPr id="113" name="Google Shape;113;p2"/>
            <p:cNvSpPr/>
            <p:nvPr/>
          </p:nvSpPr>
          <p:spPr>
            <a:xfrm>
              <a:off x="-308836" y="583893"/>
              <a:ext cx="901700" cy="1153258"/>
            </a:xfrm>
            <a:custGeom>
              <a:avLst/>
              <a:gdLst/>
              <a:ahLst/>
              <a:cxnLst/>
              <a:rect l="l" t="t" r="r" b="b"/>
              <a:pathLst>
                <a:path w="901700" h="376555" extrusionOk="0">
                  <a:moveTo>
                    <a:pt x="0" y="0"/>
                  </a:moveTo>
                  <a:lnTo>
                    <a:pt x="901700" y="0"/>
                  </a:lnTo>
                  <a:lnTo>
                    <a:pt x="901700" y="376555"/>
                  </a:lnTo>
                  <a:lnTo>
                    <a:pt x="469900" y="328897"/>
                  </a:lnTo>
                  <a:lnTo>
                    <a:pt x="0" y="376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710041" y="726339"/>
              <a:ext cx="1788293" cy="67257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1270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dirty="0">
                  <a:solidFill>
                    <a:schemeClr val="accent6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Arial"/>
                </a:rPr>
                <a:t>親子が安心して</a:t>
              </a:r>
              <a:endParaRPr dirty="0">
                <a:solidFill>
                  <a:schemeClr val="accent6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387350" marR="0" lvl="0" indent="-2540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dirty="0">
                  <a:solidFill>
                    <a:schemeClr val="accent6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Arial"/>
                </a:rPr>
                <a:t>心地よく過ごせる</a:t>
              </a:r>
              <a:endParaRPr dirty="0">
                <a:solidFill>
                  <a:schemeClr val="accent6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40005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dirty="0">
                  <a:solidFill>
                    <a:schemeClr val="accent6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Arial"/>
                </a:rPr>
                <a:t>居場所 </a:t>
              </a:r>
              <a:endParaRPr dirty="0">
                <a:solidFill>
                  <a:schemeClr val="accent6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115" name="Google Shape;115;p2"/>
          <p:cNvGrpSpPr/>
          <p:nvPr/>
        </p:nvGrpSpPr>
        <p:grpSpPr>
          <a:xfrm>
            <a:off x="3495714" y="3146976"/>
            <a:ext cx="1180602" cy="1386205"/>
            <a:chOff x="379884" y="-365951"/>
            <a:chExt cx="1960790" cy="1588332"/>
          </a:xfrm>
        </p:grpSpPr>
        <p:sp>
          <p:nvSpPr>
            <p:cNvPr id="116" name="Google Shape;116;p2"/>
            <p:cNvSpPr/>
            <p:nvPr/>
          </p:nvSpPr>
          <p:spPr>
            <a:xfrm>
              <a:off x="945811" y="-365951"/>
              <a:ext cx="1014638" cy="1588332"/>
            </a:xfrm>
            <a:custGeom>
              <a:avLst/>
              <a:gdLst/>
              <a:ahLst/>
              <a:cxnLst/>
              <a:rect l="l" t="t" r="r" b="b"/>
              <a:pathLst>
                <a:path w="901700" h="376555" extrusionOk="0">
                  <a:moveTo>
                    <a:pt x="0" y="0"/>
                  </a:moveTo>
                  <a:lnTo>
                    <a:pt x="901700" y="0"/>
                  </a:lnTo>
                  <a:lnTo>
                    <a:pt x="901700" y="376555"/>
                  </a:lnTo>
                  <a:lnTo>
                    <a:pt x="469900" y="328897"/>
                  </a:lnTo>
                  <a:lnTo>
                    <a:pt x="0" y="376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79884" y="-97403"/>
              <a:ext cx="1960790" cy="87741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7B7B7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dirty="0">
                  <a:solidFill>
                    <a:srgbClr val="0000CC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Arial"/>
                </a:rPr>
                <a:t>同年齢のお友達と</a:t>
              </a:r>
              <a:endParaRPr sz="1000" dirty="0">
                <a:solidFill>
                  <a:srgbClr val="0000CC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dirty="0">
                  <a:solidFill>
                    <a:srgbClr val="0000CC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Arial"/>
                </a:rPr>
                <a:t>交流できる場所</a:t>
              </a:r>
              <a:endParaRPr dirty="0">
                <a:solidFill>
                  <a:srgbClr val="0000CC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18" name="Google Shape;118;p2"/>
          <p:cNvSpPr txBox="1"/>
          <p:nvPr/>
        </p:nvSpPr>
        <p:spPr>
          <a:xfrm>
            <a:off x="308202" y="4620786"/>
            <a:ext cx="1460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rgbClr val="1F386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【施設の様子】</a:t>
            </a:r>
            <a:endParaRPr sz="120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935075" y="83575"/>
            <a:ext cx="1460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1F386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【</a:t>
            </a:r>
            <a:r>
              <a:rPr lang="ja-JP" sz="1300" b="1" dirty="0">
                <a:solidFill>
                  <a:srgbClr val="1F386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ご利用案内】</a:t>
            </a:r>
            <a:endParaRPr sz="1300" b="1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6836706" y="3675891"/>
            <a:ext cx="2547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1F386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【気持ちよく過ごすために】</a:t>
            </a:r>
            <a:endParaRPr sz="1200" b="1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6216174" y="3952790"/>
            <a:ext cx="5884860" cy="282968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D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⮚"/>
            </a:pP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わが子だけでなく、ひろばのお子様をみんなで見守っていきましょう。</a:t>
            </a:r>
            <a:endParaRPr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⮚"/>
            </a:pP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お子様の事故防止に気を付けましょう。</a:t>
            </a:r>
            <a:b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</a:b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(利用中の安全については、保護者の方が責任をもって遊ばせて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下さい</a:t>
            </a: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)</a:t>
            </a:r>
            <a:endParaRPr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⮚"/>
            </a:pP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けがをしたときはスタッフにお知らせ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くだ</a:t>
            </a: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さい。</a:t>
            </a:r>
            <a:endParaRPr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⮚"/>
            </a:pP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スマートフォン・携帯電話・カメラ等のご使用はご遠慮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下さい</a:t>
            </a: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。</a:t>
            </a:r>
            <a:endParaRPr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⮚"/>
            </a:pP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ゴミはお持ち帰り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下さい</a:t>
            </a: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。</a:t>
            </a:r>
            <a:endParaRPr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⮚"/>
            </a:pP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荷物は所定の場所に入れ、貴重品は各自で管理して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くだ</a:t>
            </a: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さい。</a:t>
            </a:r>
            <a:endParaRPr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⮚"/>
            </a:pP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他の方が気持ちよく遊べるよう、あそび場所を変える時はお片付け</a:t>
            </a:r>
            <a:r>
              <a:rPr 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お願いします。また、お口に入れたりした玩具は消毒するので、スタッフに声をかけて下さい。</a:t>
            </a:r>
            <a:endParaRPr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238125" marR="0" lvl="0" indent="-171450" algn="l" rtl="0">
              <a:spcBef>
                <a:spcPts val="0"/>
              </a:spcBef>
              <a:spcAft>
                <a:spcPts val="0"/>
              </a:spcAft>
              <a:buClrTx/>
              <a:buSzPts val="1050"/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感染症の</a:t>
            </a:r>
            <a:r>
              <a:rPr lang="ja-JP" altLang="en-US" sz="120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病気に</a:t>
            </a:r>
            <a:r>
              <a:rPr lang="ja-JP" altLang="en-US" sz="120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罹患</a:t>
            </a:r>
            <a:r>
              <a:rPr lang="ja-JP" altLang="en-US" sz="120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中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</a:t>
            </a:r>
            <a:r>
              <a:rPr lang="ja-JP" altLang="en-US" sz="120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予防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接種をした後</a:t>
            </a:r>
            <a:r>
              <a:rPr lang="en-US" alt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(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当日</a:t>
            </a:r>
            <a:r>
              <a:rPr lang="en-US" altLang="ja-JP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)</a:t>
            </a:r>
            <a:r>
              <a:rPr lang="ja-JP" altLang="en-US" sz="120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のご利用はご遠慮下さい。</a:t>
            </a:r>
          </a:p>
        </p:txBody>
      </p:sp>
      <p:sp>
        <p:nvSpPr>
          <p:cNvPr id="122" name="Google Shape;122;p2"/>
          <p:cNvSpPr/>
          <p:nvPr/>
        </p:nvSpPr>
        <p:spPr>
          <a:xfrm>
            <a:off x="6206274" y="376075"/>
            <a:ext cx="5904661" cy="3262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D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250"/>
              <a:buFont typeface="Noto Sans Symbols"/>
              <a:buChar char="●"/>
            </a:pP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安全のため、施錠をしています。来訪時、インターホンを押して</a:t>
            </a:r>
            <a:r>
              <a:rPr lang="ja-JP" altLang="en-US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くだ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さい</a:t>
            </a:r>
            <a:r>
              <a:rPr lang="ja-JP" altLang="en-US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sz="1250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sym typeface="Arial"/>
            </a:endParaRPr>
          </a:p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250"/>
              <a:buFont typeface="Noto Sans Symbols"/>
              <a:buChar char="●"/>
            </a:pP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利用を希望される方は、登録が必要です。</a:t>
            </a:r>
            <a:b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</a:b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(初回時に申し込み書に必要事項をご記入</a:t>
            </a:r>
            <a:r>
              <a:rPr lang="ja-JP" altLang="en-US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くだ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さい)</a:t>
            </a:r>
            <a:endParaRPr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250"/>
              <a:buFont typeface="Noto Sans Symbols"/>
              <a:buChar char="●"/>
            </a:pP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利用者受付簿に記入してネームシールをつけて遊んで</a:t>
            </a:r>
            <a:r>
              <a:rPr lang="ja-JP" altLang="en-US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くだ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さい。</a:t>
            </a:r>
            <a:endParaRPr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250"/>
              <a:buFont typeface="Noto Sans Symbols"/>
              <a:buChar char="●"/>
            </a:pP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お帰りの際は、利用者受付簿に退出時間を記入して</a:t>
            </a:r>
            <a:r>
              <a:rPr lang="ja-JP" altLang="en-US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くだ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さい。</a:t>
            </a:r>
            <a:endParaRPr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250"/>
              <a:buFont typeface="Noto Sans Symbols"/>
              <a:buChar char="●"/>
            </a:pP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水分補給(水・お茶)は</a:t>
            </a:r>
            <a:r>
              <a:rPr lang="ja-JP" altLang="en-US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、荷物置場エリア付近で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適宜取って</a:t>
            </a:r>
            <a:r>
              <a:rPr lang="ja-JP" altLang="en-US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くだ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さい。</a:t>
            </a:r>
            <a:endParaRPr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250"/>
              <a:buFont typeface="Noto Sans Symbols"/>
              <a:buChar char="●"/>
            </a:pP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授乳については、授乳スペースをご利用</a:t>
            </a:r>
            <a:r>
              <a:rPr lang="ja-JP" altLang="en-US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くだ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さい。</a:t>
            </a:r>
            <a:endParaRPr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250"/>
              <a:buFont typeface="Noto Sans Symbols"/>
              <a:buChar char="●"/>
            </a:pP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おむつ交換については、交換台を使用し、使用後はウェットティシュで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交換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台を拭いて</a:t>
            </a:r>
            <a:r>
              <a:rPr lang="ja-JP" altLang="en-US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くだ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さい。(安全のため、交換台のベルトをお使い</a:t>
            </a:r>
            <a:r>
              <a:rPr lang="ja-JP" altLang="en-US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くだ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さい)</a:t>
            </a:r>
            <a:endParaRPr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4625" marR="0" lvl="0" indent="-187325" algn="l" rtl="0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250"/>
              <a:buFont typeface="Noto Sans Symbols"/>
              <a:buChar char="●"/>
            </a:pP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感染症予防のため入室時、おむつ交換後は必ず手洗いを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お願い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sym typeface="Arial"/>
              </a:rPr>
              <a:t>し</a:t>
            </a:r>
            <a:r>
              <a:rPr lang="ja-JP" sz="1250" dirty="0">
                <a:solidFill>
                  <a:schemeClr val="dk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ます。</a:t>
            </a:r>
            <a:endParaRPr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74625" marR="0" lvl="0" indent="-10795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050"/>
              <a:buFont typeface="Noto Sans Symbols"/>
              <a:buNone/>
            </a:pPr>
            <a:endParaRPr sz="1150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sym typeface="Arial"/>
            </a:endParaRPr>
          </a:p>
        </p:txBody>
      </p:sp>
      <p:pic>
        <p:nvPicPr>
          <p:cNvPr id="123" name="Google Shape;12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73" y="4971676"/>
            <a:ext cx="2520000" cy="18108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24" name="Google Shape;12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8480" y="4968121"/>
            <a:ext cx="2626975" cy="1809074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7EBDCE7-4897-4152-897E-DD088DA37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367" y="278814"/>
            <a:ext cx="2338388" cy="342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648</Words>
  <Application>Microsoft Office PowerPoint</Application>
  <PresentationFormat>ワイド画面</PresentationFormat>
  <Paragraphs>68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Arial</vt:lpstr>
      <vt:lpstr>Noto Sans Symbols</vt:lpstr>
      <vt:lpstr>BIZ UDPゴシック</vt:lpstr>
      <vt:lpstr>Wingdings</vt:lpstr>
      <vt:lpstr>HGS創英角ﾎﾟｯﾌﾟ体</vt:lpstr>
      <vt:lpstr>BIZ UDゴシック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篠原 秀徳</dc:creator>
  <cp:lastModifiedBy>直子 髙橋</cp:lastModifiedBy>
  <cp:revision>23</cp:revision>
  <cp:lastPrinted>2026-01-11T04:11:26Z</cp:lastPrinted>
  <dcterms:modified xsi:type="dcterms:W3CDTF">2026-01-11T04:23:56Z</dcterms:modified>
</cp:coreProperties>
</file>